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821" r:id="rId3"/>
    <p:sldId id="822" r:id="rId4"/>
    <p:sldId id="823" r:id="rId5"/>
    <p:sldId id="824" r:id="rId6"/>
    <p:sldId id="825" r:id="rId7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书记" initials="书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FF99CC"/>
    <a:srgbClr val="000000"/>
    <a:srgbClr val="FF0000"/>
    <a:srgbClr val="070605"/>
    <a:srgbClr val="0000FF"/>
    <a:srgbClr val="0066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06"/>
    <p:restoredTop sz="94606"/>
  </p:normalViewPr>
  <p:slideViewPr>
    <p:cSldViewPr showGuides="1">
      <p:cViewPr>
        <p:scale>
          <a:sx n="50" d="100"/>
          <a:sy n="50" d="100"/>
        </p:scale>
        <p:origin x="-1098" y="-582"/>
      </p:cViewPr>
      <p:guideLst>
        <p:guide orient="horz" pos="2112"/>
        <p:guide pos="28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94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commentAuthors" Target="commentAuthors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12642" name="页眉占位符 11264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fontAlgn="base"/>
            <a:endParaRPr lang="zh-CN" altLang="en-US" sz="1200" strike="noStrike" noProof="1" dirty="0"/>
          </a:p>
        </p:txBody>
      </p:sp>
      <p:sp>
        <p:nvSpPr>
          <p:cNvPr id="112643" name="日期占位符 112642"/>
          <p:cNvSpPr>
            <a:spLocks noGrp="1"/>
          </p:cNvSpPr>
          <p:nvPr>
            <p:ph type="dt" sz="quarter" idx="1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 fontAlgn="base"/>
            <a:endParaRPr lang="zh-CN" altLang="en-US" sz="1200" strike="noStrike" noProof="1" dirty="0"/>
          </a:p>
        </p:txBody>
      </p:sp>
      <p:sp>
        <p:nvSpPr>
          <p:cNvPr id="112644" name="页脚占位符 112643"/>
          <p:cNvSpPr>
            <a:spLocks noGrp="1"/>
          </p:cNvSpPr>
          <p:nvPr>
            <p:ph type="ftr" sz="quarter" idx="2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fontAlgn="base"/>
            <a:endParaRPr lang="zh-CN" altLang="en-US" sz="1200" strike="noStrike" noProof="1" dirty="0"/>
          </a:p>
        </p:txBody>
      </p:sp>
      <p:sp>
        <p:nvSpPr>
          <p:cNvPr id="112645" name="灯片编号占位符 112644"/>
          <p:cNvSpPr>
            <a:spLocks noGrp="1"/>
          </p:cNvSpPr>
          <p:nvPr>
            <p:ph type="sldNum" sz="quarter" idx="3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fontAlgn="base"/>
            <a:fld id="{9A0DB2DC-4C9A-4742-B13C-FB6460FD3503}" type="slidenum">
              <a:rPr lang="zh-CN" altLang="en-US" sz="1200" strike="noStrike" noProof="1" dirty="0">
                <a:latin typeface="Times New Roman" panose="02020603050405020304" charset="0"/>
                <a:ea typeface="宋体" panose="02010600030101010101" pitchFamily="2" charset="-122"/>
                <a:cs typeface="+mn-cs"/>
              </a:rPr>
            </a:fld>
            <a:endParaRPr lang="zh-CN" altLang="en-US" sz="120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Times New Roman" panose="0202060305040502030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148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149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0"/>
            <a:r>
              <a:rPr lang="zh-CN" altLang="en-US"/>
              <a:t>第二级</a:t>
            </a:r>
            <a:endParaRPr lang="zh-CN" altLang="en-US"/>
          </a:p>
          <a:p>
            <a:pPr lvl="2" indent="0"/>
            <a:r>
              <a:rPr lang="zh-CN" altLang="en-US"/>
              <a:t>第三级</a:t>
            </a:r>
            <a:endParaRPr lang="zh-CN" altLang="en-US"/>
          </a:p>
          <a:p>
            <a:pPr lvl="3" indent="0"/>
            <a:r>
              <a:rPr lang="zh-CN" altLang="en-US"/>
              <a:t>第四级</a:t>
            </a:r>
            <a:endParaRPr lang="zh-CN" altLang="en-US"/>
          </a:p>
          <a:p>
            <a:pPr lvl="4" indent="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Times New Roman" panose="0202060305040502030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path path="rect">
            <a:fillToRect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3074" name="矩形 115713"/>
          <p:cNvSpPr/>
          <p:nvPr/>
        </p:nvSpPr>
        <p:spPr>
          <a:xfrm>
            <a:off x="228600" y="3200400"/>
            <a:ext cx="8763000" cy="13414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/>
          <a:p>
            <a:pPr lvl="0" indent="0" algn="ctr"/>
            <a:endParaRPr lang="zh-CN" altLang="zh-CN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pic>
        <p:nvPicPr>
          <p:cNvPr id="3075" name="图片 115714" descr="ANABNR2"/>
          <p:cNvPicPr>
            <a:picLocks noChangeAspect="1"/>
          </p:cNvPicPr>
          <p:nvPr/>
        </p:nvPicPr>
        <p:blipFill>
          <a:blip r:embed="rId2"/>
          <a:srcRect l="-900" t="-1314" r="-2" b="-36961"/>
          <a:stretch>
            <a:fillRect/>
          </a:stretch>
        </p:blipFill>
        <p:spPr>
          <a:xfrm>
            <a:off x="533400" y="3200400"/>
            <a:ext cx="8458200" cy="11588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6" name="矩形 115715"/>
          <p:cNvSpPr/>
          <p:nvPr/>
        </p:nvSpPr>
        <p:spPr>
          <a:xfrm>
            <a:off x="795338" y="2895600"/>
            <a:ext cx="304800" cy="9906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zh-CN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15717" name="标题 115716"/>
          <p:cNvSpPr>
            <a:spLocks noGrp="1"/>
          </p:cNvSpPr>
          <p:nvPr>
            <p:ph type="ctrTitle"/>
          </p:nvPr>
        </p:nvSpPr>
        <p:spPr>
          <a:xfrm>
            <a:off x="1143000" y="19812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lvl="0">
              <a:defRPr/>
            </a:lvl1pPr>
          </a:lstStyle>
          <a:p>
            <a:pPr lvl="0" fontAlgn="base"/>
            <a:r>
              <a:rPr lang="zh-CN" altLang="en-US" strike="noStrike" noProof="1" dirty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115718" name="副标题 115717"/>
          <p:cNvSpPr>
            <a:spLocks noGrp="1"/>
          </p:cNvSpPr>
          <p:nvPr>
            <p:ph type="subTitle" idx="1"/>
          </p:nvPr>
        </p:nvSpPr>
        <p:spPr>
          <a:xfrm>
            <a:off x="2038350" y="4351338"/>
            <a:ext cx="6400800" cy="1371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>
              <a:buNone/>
              <a:defRPr/>
            </a:lvl1pPr>
            <a:lvl2pPr marL="457200" lvl="1" indent="114300" algn="ctr">
              <a:buNone/>
              <a:defRPr/>
            </a:lvl2pPr>
            <a:lvl3pPr marL="914400" lvl="2" indent="227330" algn="ctr">
              <a:buNone/>
              <a:defRPr/>
            </a:lvl3pPr>
            <a:lvl4pPr marL="1371600" lvl="3" indent="113030" algn="ctr">
              <a:buNone/>
              <a:defRPr/>
            </a:lvl4pPr>
            <a:lvl5pPr marL="1828800" lvl="4" indent="0" algn="ctr">
              <a:buNone/>
              <a:defRPr/>
            </a:lvl5pPr>
          </a:lstStyle>
          <a:p>
            <a:pPr lvl="0" fontAlgn="base"/>
            <a:r>
              <a:rPr lang="zh-CN" altLang="en-US" strike="noStrike" noProof="1" dirty="0"/>
              <a:t>单击此处编辑母版副标题样式</a:t>
            </a:r>
            <a:endParaRPr lang="zh-CN" altLang="en-US" strike="noStrike" noProof="1" dirty="0"/>
          </a:p>
        </p:txBody>
      </p:sp>
      <p:sp>
        <p:nvSpPr>
          <p:cNvPr id="115719" name="日期占位符 115718"/>
          <p:cNvSpPr>
            <a:spLocks noGrp="1"/>
          </p:cNvSpPr>
          <p:nvPr>
            <p:ph type="dt" sz="half" idx="2"/>
          </p:nvPr>
        </p:nvSpPr>
        <p:spPr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115720" name="页脚占位符 115719"/>
          <p:cNvSpPr>
            <a:spLocks noGrp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ctr">
              <a:defRPr sz="1400">
                <a:solidFill>
                  <a:schemeClr val="tx2"/>
                </a:solidFill>
              </a:defRPr>
            </a:lvl1pPr>
          </a:lstStyle>
          <a:p>
            <a:pPr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115721" name="灯片编号占位符 115720"/>
          <p:cNvSpPr>
            <a:spLocks noGrp="1"/>
          </p:cNvSpPr>
          <p:nvPr>
            <p:ph type="sldNum" sz="quarter" idx="4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fontAlgn="base"/>
            <a:fld id="{9A0DB2DC-4C9A-4742-B13C-FB6460FD3503}" type="slidenum">
              <a:rPr lang="zh-CN" altLang="en-US" strike="noStrike" noProof="1" dirty="0">
                <a:latin typeface="Times New Roman" panose="0202060305040502030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96100" y="838200"/>
            <a:ext cx="1943100" cy="537845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066800" y="838200"/>
            <a:ext cx="5716657" cy="537845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066800" y="2101850"/>
            <a:ext cx="3808476" cy="41148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030724" y="2101850"/>
            <a:ext cx="3808476" cy="41148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3.png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path path="rect">
            <a:fillToRect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026" name="矩形 114689"/>
          <p:cNvSpPr/>
          <p:nvPr/>
        </p:nvSpPr>
        <p:spPr>
          <a:xfrm>
            <a:off x="152400" y="0"/>
            <a:ext cx="14478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p>
            <a:pPr lvl="0" indent="0" algn="ctr"/>
            <a:endParaRPr lang="zh-CN" altLang="zh-CN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027" name="矩形 114690"/>
          <p:cNvSpPr/>
          <p:nvPr/>
        </p:nvSpPr>
        <p:spPr>
          <a:xfrm>
            <a:off x="1676400" y="0"/>
            <a:ext cx="7467600" cy="1219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/>
          <a:p>
            <a:pPr lvl="0" indent="0" algn="ctr"/>
            <a:endParaRPr lang="zh-CN" altLang="zh-CN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028" name="矩形 114691" descr="Stationery"/>
          <p:cNvSpPr/>
          <p:nvPr/>
        </p:nvSpPr>
        <p:spPr>
          <a:xfrm>
            <a:off x="457200" y="0"/>
            <a:ext cx="1219200" cy="762000"/>
          </a:xfrm>
          <a:prstGeom prst="rect">
            <a:avLst/>
          </a:prstGeom>
          <a:blipFill rotWithShape="0">
            <a:blip r:embed="rId12"/>
          </a:blipFill>
          <a:ln w="9525">
            <a:noFill/>
          </a:ln>
        </p:spPr>
        <p:txBody>
          <a:bodyPr wrap="none" anchor="ctr"/>
          <a:p>
            <a:pPr lvl="0" indent="0" algn="ctr"/>
            <a:endParaRPr lang="zh-CN" altLang="zh-CN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029" name="矩形 114692" descr="Stationery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blipFill rotWithShape="0">
            <a:blip r:embed="rId12"/>
          </a:blipFill>
          <a:ln w="9525">
            <a:noFill/>
          </a:ln>
        </p:spPr>
        <p:txBody>
          <a:bodyPr wrap="none" anchor="ctr"/>
          <a:p>
            <a:pPr lvl="0" indent="0" algn="ctr"/>
            <a:endParaRPr lang="zh-CN" altLang="zh-CN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030" name="标题 114693"/>
          <p:cNvSpPr>
            <a:spLocks noGrp="1"/>
          </p:cNvSpPr>
          <p:nvPr>
            <p:ph type="title"/>
          </p:nvPr>
        </p:nvSpPr>
        <p:spPr>
          <a:xfrm>
            <a:off x="1066800" y="8382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indent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14695" name="日期占位符 114694"/>
          <p:cNvSpPr>
            <a:spLocks noGrp="1"/>
          </p:cNvSpPr>
          <p:nvPr>
            <p:ph type="dt" sz="half" idx="2"/>
          </p:nvPr>
        </p:nvSpPr>
        <p:spPr>
          <a:xfrm>
            <a:off x="1066800" y="64135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 lvl="0"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114696" name="页脚占位符 114695"/>
          <p:cNvSpPr>
            <a:spLocks noGrp="1"/>
          </p:cNvSpPr>
          <p:nvPr>
            <p:ph type="ftr" sz="quarter" idx="3"/>
          </p:nvPr>
        </p:nvSpPr>
        <p:spPr>
          <a:xfrm>
            <a:off x="3429000" y="64135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ctr">
              <a:defRPr sz="1400">
                <a:solidFill>
                  <a:schemeClr val="tx2"/>
                </a:solidFill>
              </a:defRPr>
            </a:lvl1pPr>
          </a:lstStyle>
          <a:p>
            <a:pPr lvl="0"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pic>
        <p:nvPicPr>
          <p:cNvPr id="1033" name="图片 114696" descr="anabnr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228725" y="0"/>
            <a:ext cx="7915275" cy="7540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34" name="矩形 114697"/>
          <p:cNvSpPr/>
          <p:nvPr/>
        </p:nvSpPr>
        <p:spPr>
          <a:xfrm>
            <a:off x="304800" y="457200"/>
            <a:ext cx="2514600" cy="3048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zh-CN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14699" name="灯片编号占位符 114698"/>
          <p:cNvSpPr>
            <a:spLocks noGrp="1"/>
          </p:cNvSpPr>
          <p:nvPr>
            <p:ph type="sldNum" sz="quarter" idx="4"/>
          </p:nvPr>
        </p:nvSpPr>
        <p:spPr>
          <a:xfrm>
            <a:off x="8229600" y="6413500"/>
            <a:ext cx="9144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1036" name="文本占位符 114699"/>
          <p:cNvSpPr>
            <a:spLocks noGrp="1"/>
          </p:cNvSpPr>
          <p:nvPr>
            <p:ph type="body"/>
          </p:nvPr>
        </p:nvSpPr>
        <p:spPr>
          <a:xfrm>
            <a:off x="1066800" y="210185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4572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45593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57200" lvl="0" indent="-4572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anose="05000000000000000000" pitchFamily="2" charset="2"/>
        <a:buChar char="n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027430" lvl="1" indent="-45593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7033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panose="05000000000000000000" pitchFamily="2" charset="2"/>
        <a:buChar char="n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71323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Pct val="6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6066" name="文本框 216065"/>
          <p:cNvSpPr txBox="1"/>
          <p:nvPr/>
        </p:nvSpPr>
        <p:spPr>
          <a:xfrm>
            <a:off x="637540" y="652145"/>
            <a:ext cx="8604250" cy="564451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lnSpc>
                <a:spcPct val="130000"/>
              </a:lnSpc>
            </a:pPr>
            <a:r>
              <a:rPr lang="zh-CN" altLang="en-US" sz="38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第一章 创意思维与演讲口才</a:t>
            </a:r>
            <a:endParaRPr lang="zh-CN" altLang="en-US" sz="3800" b="1" dirty="0">
              <a:solidFill>
                <a:srgbClr val="FF0000"/>
              </a:solidFill>
              <a:latin typeface="隶书" pitchFamily="49" charset="-122"/>
              <a:ea typeface="隶书" pitchFamily="49" charset="-122"/>
            </a:endParaRPr>
          </a:p>
          <a:p>
            <a:pPr algn="l">
              <a:lnSpc>
                <a:spcPct val="130000"/>
              </a:lnSpc>
            </a:pPr>
            <a:r>
              <a:rPr lang="zh-CN" altLang="en-US" sz="35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  <a:sym typeface="+mn-ea"/>
              </a:rPr>
              <a:t>  一、认识自我</a:t>
            </a:r>
            <a:endParaRPr lang="zh-CN" altLang="en-US" sz="3500" b="1" dirty="0">
              <a:solidFill>
                <a:srgbClr val="FF0000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35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  <a:sym typeface="+mn-ea"/>
              </a:rPr>
              <a:t>  二、认识学校、认识课程、理解生活、认   </a:t>
            </a:r>
            <a:endParaRPr lang="zh-CN" altLang="en-US" sz="3500" b="1" dirty="0">
              <a:solidFill>
                <a:srgbClr val="070605"/>
              </a:solidFill>
              <a:latin typeface="隶书" pitchFamily="49" charset="-122"/>
              <a:ea typeface="隶书" pitchFamily="49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zh-CN" altLang="en-US" sz="35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  <a:sym typeface="+mn-ea"/>
              </a:rPr>
              <a:t>同团队、认清现状。</a:t>
            </a:r>
            <a:endParaRPr lang="zh-CN" altLang="en-US" sz="35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35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  <a:sym typeface="+mn-ea"/>
              </a:rPr>
              <a:t> 三、要学会演讲必须学会善良、学会同情、学会感恩、学会宽容、学会正派、学会勇敢、学会思维。</a:t>
            </a:r>
            <a:endParaRPr lang="zh-CN" altLang="en-US" sz="3500" b="1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10000"/>
              </a:lnSpc>
            </a:pPr>
            <a:endParaRPr lang="zh-CN" altLang="en-US" sz="35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6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6066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6066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6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9138" name="文本框 219137"/>
          <p:cNvSpPr txBox="1"/>
          <p:nvPr/>
        </p:nvSpPr>
        <p:spPr>
          <a:xfrm>
            <a:off x="323850" y="1196975"/>
            <a:ext cx="8604250" cy="41998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</a:pPr>
            <a:r>
              <a:rPr lang="en-US" altLang="zh-CN" sz="38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 </a:t>
            </a:r>
            <a:r>
              <a:rPr lang="zh-CN" altLang="en-US" sz="32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四、</a:t>
            </a:r>
            <a:r>
              <a:rPr lang="zh-CN" altLang="en-US" sz="28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如何看待我与他人的关系</a:t>
            </a:r>
            <a:endParaRPr lang="zh-CN" altLang="en-US" sz="2800" b="1" dirty="0">
              <a:solidFill>
                <a:srgbClr val="FF0000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  </a:t>
            </a:r>
            <a:r>
              <a:rPr lang="en-US" altLang="zh-CN" sz="28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1</a:t>
            </a:r>
            <a:r>
              <a:rPr lang="zh-CN" altLang="en-US" sz="28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、相互依赖相互支撑</a:t>
            </a:r>
            <a:endParaRPr lang="zh-CN" altLang="en-US" sz="28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  </a:t>
            </a:r>
            <a:r>
              <a:rPr lang="en-US" altLang="zh-CN" sz="28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2</a:t>
            </a:r>
            <a:r>
              <a:rPr lang="zh-CN" altLang="en-US" sz="28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、支撑每个人独特存在的五大元素：人、大自然、文化、物体、动物、肉体。</a:t>
            </a:r>
            <a:endParaRPr lang="zh-CN" altLang="en-US" sz="28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  五大支撑系统构成了我们每一个人的生存空间和生命活动全部。</a:t>
            </a:r>
            <a:endParaRPr lang="zh-CN" altLang="en-US" sz="28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9138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9138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charRg st="18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9138">
                                            <p:txEl>
                                              <p:charRg st="18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9138">
                                            <p:txEl>
                                              <p:charRg st="18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charRg st="33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9138">
                                            <p:txEl>
                                              <p:charRg st="33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9138">
                                            <p:txEl>
                                              <p:charRg st="33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charRg st="73" end="1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9138">
                                            <p:txEl>
                                              <p:charRg st="73" end="10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9138">
                                            <p:txEl>
                                              <p:charRg st="73" end="10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3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0162" name="文本框 220161"/>
          <p:cNvSpPr txBox="1"/>
          <p:nvPr/>
        </p:nvSpPr>
        <p:spPr>
          <a:xfrm>
            <a:off x="250825" y="836613"/>
            <a:ext cx="8604250" cy="45262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40000"/>
              </a:lnSpc>
            </a:pPr>
            <a:r>
              <a:rPr lang="en-US" altLang="zh-CN" sz="3600" dirty="0">
                <a:latin typeface="Times New Roman" panose="02020603050405020304" charset="0"/>
              </a:rPr>
              <a:t>        </a:t>
            </a:r>
            <a:r>
              <a:rPr lang="en-US" altLang="zh-CN" sz="2800" dirty="0">
                <a:latin typeface="Times New Roman" panose="02020603050405020304" charset="0"/>
              </a:rPr>
              <a:t> </a:t>
            </a:r>
            <a:r>
              <a:rPr lang="zh-CN" altLang="en-US" sz="28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（</a:t>
            </a:r>
            <a:r>
              <a:rPr lang="en-US" altLang="zh-CN" sz="28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1</a:t>
            </a:r>
            <a:r>
              <a:rPr lang="zh-CN" altLang="en-US" sz="28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）支撑系统之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ea typeface="隶书" pitchFamily="49" charset="-122"/>
              </a:rPr>
              <a:t>——</a:t>
            </a:r>
            <a:r>
              <a:rPr lang="zh-CN" altLang="en-US" sz="28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人</a:t>
            </a:r>
            <a:endParaRPr lang="zh-CN" altLang="en-US" sz="2800" b="1" dirty="0">
              <a:solidFill>
                <a:srgbClr val="FF0000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8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  第一，工作系统（部下、领导、同事、学生、家长）</a:t>
            </a:r>
            <a:endParaRPr lang="zh-CN" altLang="en-US" sz="28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8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  第二，家庭系统（父母、亲戚、妻子、儿女等）；</a:t>
            </a:r>
            <a:endParaRPr lang="zh-CN" altLang="en-US" sz="28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8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  第三，社会支持系统（朋友、消费者乘客等）。</a:t>
            </a:r>
            <a:endParaRPr lang="zh-CN" altLang="en-US" sz="28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8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      </a:t>
            </a:r>
            <a:r>
              <a:rPr lang="zh-CN" altLang="en-US" sz="28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（</a:t>
            </a:r>
            <a:r>
              <a:rPr lang="en-US" altLang="zh-CN" sz="28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2</a:t>
            </a:r>
            <a:r>
              <a:rPr lang="zh-CN" altLang="en-US" sz="28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）支撑系统之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ea typeface="隶书" pitchFamily="49" charset="-122"/>
              </a:rPr>
              <a:t>——</a:t>
            </a:r>
            <a:r>
              <a:rPr lang="zh-CN" altLang="en-US" sz="28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自然</a:t>
            </a:r>
            <a:r>
              <a:rPr lang="zh-CN" altLang="en-US" sz="28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（鲜花、阳光、空气、植物、动物、大树、小草）</a:t>
            </a:r>
            <a:endParaRPr lang="zh-CN" altLang="en-US" sz="28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0162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0162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>
                                            <p:txEl>
                                              <p:charRg st="21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0162">
                                            <p:txEl>
                                              <p:charRg st="21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0162">
                                            <p:txEl>
                                              <p:charRg st="21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>
                                            <p:txEl>
                                              <p:charRg st="49" end="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0162">
                                            <p:txEl>
                                              <p:charRg st="49" end="7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0162">
                                            <p:txEl>
                                              <p:charRg st="49" end="7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>
                                            <p:txEl>
                                              <p:charRg st="76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0162">
                                            <p:txEl>
                                              <p:charRg st="76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0162">
                                            <p:txEl>
                                              <p:charRg st="76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>
                                            <p:txEl>
                                              <p:charRg st="102" end="1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0162">
                                            <p:txEl>
                                              <p:charRg st="102" end="14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0162">
                                            <p:txEl>
                                              <p:charRg st="102" end="14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6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1186" name="文本框 221185"/>
          <p:cNvSpPr txBox="1"/>
          <p:nvPr/>
        </p:nvSpPr>
        <p:spPr>
          <a:xfrm>
            <a:off x="539750" y="692150"/>
            <a:ext cx="8353425" cy="31724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90000"/>
              </a:lnSpc>
            </a:pPr>
            <a:r>
              <a:rPr lang="en-US" altLang="zh-CN" sz="3600" dirty="0">
                <a:latin typeface="Times New Roman" panose="02020603050405020304" charset="0"/>
              </a:rPr>
              <a:t>      </a:t>
            </a:r>
            <a:r>
              <a:rPr lang="zh-CN" altLang="en-US" sz="28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（</a:t>
            </a:r>
            <a:r>
              <a:rPr lang="en-US" altLang="zh-CN" sz="28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3</a:t>
            </a:r>
            <a:r>
              <a:rPr lang="zh-CN" altLang="en-US" sz="28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）支撑系统之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ea typeface="隶书" pitchFamily="49" charset="-122"/>
              </a:rPr>
              <a:t>——</a:t>
            </a:r>
            <a:r>
              <a:rPr lang="zh-CN" altLang="en-US" sz="28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文化</a:t>
            </a:r>
            <a:r>
              <a:rPr lang="zh-CN" altLang="en-US" sz="28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（规章制度、意识形态、爱国主义、传统文化、区别于异邦人）</a:t>
            </a:r>
            <a:endParaRPr lang="zh-CN" altLang="en-US" sz="28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28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 </a:t>
            </a:r>
            <a:r>
              <a:rPr lang="zh-CN" altLang="en-US" sz="28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（</a:t>
            </a:r>
            <a:r>
              <a:rPr lang="en-US" altLang="zh-CN" sz="28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4</a:t>
            </a:r>
            <a:r>
              <a:rPr lang="zh-CN" altLang="en-US" sz="28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）支撑系统之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ea typeface="隶书" pitchFamily="49" charset="-122"/>
              </a:rPr>
              <a:t>——</a:t>
            </a:r>
            <a:r>
              <a:rPr lang="zh-CN" altLang="en-US" sz="28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物体</a:t>
            </a:r>
            <a:r>
              <a:rPr lang="zh-CN" altLang="en-US" sz="28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（我身旁的物体、粉笔、茶杯、黑板、课桌、讲台等都是支撑我存在的要素）</a:t>
            </a:r>
            <a:endParaRPr lang="zh-CN" altLang="en-US" sz="28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28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 </a:t>
            </a:r>
            <a:r>
              <a:rPr lang="zh-CN" altLang="en-US" sz="28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（</a:t>
            </a:r>
            <a:r>
              <a:rPr lang="en-US" altLang="zh-CN" sz="28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5</a:t>
            </a:r>
            <a:r>
              <a:rPr lang="zh-CN" altLang="en-US" sz="28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）支撑系统之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ea typeface="隶书" pitchFamily="49" charset="-122"/>
              </a:rPr>
              <a:t>——</a:t>
            </a:r>
            <a:r>
              <a:rPr lang="zh-CN" altLang="en-US" sz="28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肉体</a:t>
            </a:r>
            <a:r>
              <a:rPr lang="zh-CN" altLang="en-US" sz="28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。（来源于父母，健康、衣食住行等、思想的载体）</a:t>
            </a:r>
            <a:endParaRPr lang="zh-CN" altLang="en-US" sz="28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6">
                                            <p:txEl>
                                              <p:charRg st="0" end="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1186">
                                            <p:txEl>
                                              <p:charRg st="0" end="4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1186">
                                            <p:txEl>
                                              <p:charRg st="0" end="4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6">
                                            <p:txEl>
                                              <p:charRg st="47" end="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1186">
                                            <p:txEl>
                                              <p:charRg st="47" end="9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1186">
                                            <p:txEl>
                                              <p:charRg st="47" end="9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6">
                                            <p:txEl>
                                              <p:charRg st="97" end="1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1186">
                                            <p:txEl>
                                              <p:charRg st="97" end="13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1186">
                                            <p:txEl>
                                              <p:charRg st="97" end="13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8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7572" name="文本框 237571"/>
          <p:cNvSpPr txBox="1"/>
          <p:nvPr/>
        </p:nvSpPr>
        <p:spPr>
          <a:xfrm>
            <a:off x="539750" y="981075"/>
            <a:ext cx="8208963" cy="54781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en-US" altLang="zh-CN" sz="38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 </a:t>
            </a:r>
            <a:r>
              <a:rPr lang="en-US" altLang="zh-CN" sz="28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zh-CN" altLang="en-US" sz="28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五</a:t>
            </a:r>
            <a:r>
              <a:rPr lang="zh-CN" altLang="en-US" sz="32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、语言的目的</a:t>
            </a:r>
            <a:endParaRPr lang="zh-CN" altLang="en-US" sz="3200" b="1" dirty="0">
              <a:solidFill>
                <a:srgbClr val="FF0000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32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 1.</a:t>
            </a:r>
            <a:r>
              <a:rPr lang="zh-CN" altLang="en-US" sz="32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理解他人   </a:t>
            </a:r>
            <a:endParaRPr lang="zh-CN" altLang="en-US" sz="32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32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 2.</a:t>
            </a:r>
            <a:r>
              <a:rPr lang="zh-CN" altLang="en-US" sz="32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悦纳他人</a:t>
            </a:r>
            <a:endParaRPr lang="zh-CN" altLang="en-US" sz="32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 algn="l">
              <a:lnSpc>
                <a:spcPct val="130000"/>
              </a:lnSpc>
            </a:pPr>
            <a:r>
              <a:rPr lang="zh-CN" altLang="en-US" sz="32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  <a:sym typeface="+mn-ea"/>
              </a:rPr>
              <a:t>   </a:t>
            </a:r>
            <a:r>
              <a:rPr lang="zh-CN" altLang="en-US" sz="32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  <a:sym typeface="+mn-ea"/>
              </a:rPr>
              <a:t>3.影响他人</a:t>
            </a:r>
            <a:endParaRPr lang="zh-CN" altLang="en-US" sz="32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32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  <a:sym typeface="+mn-ea"/>
              </a:rPr>
              <a:t>   2.</a:t>
            </a:r>
            <a:r>
              <a:rPr lang="zh-CN" altLang="en-US" sz="32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  <a:sym typeface="+mn-ea"/>
              </a:rPr>
              <a:t>角色语言</a:t>
            </a:r>
            <a:r>
              <a:rPr lang="en-US" altLang="zh-CN" sz="32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  <a:sym typeface="+mn-ea"/>
              </a:rPr>
              <a:t>   </a:t>
            </a:r>
            <a:endParaRPr lang="en-US" altLang="zh-CN" sz="3200" b="1" dirty="0">
              <a:solidFill>
                <a:srgbClr val="070605"/>
              </a:solidFill>
              <a:latin typeface="隶书" pitchFamily="49" charset="-122"/>
              <a:ea typeface="隶书" pitchFamily="49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32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  <a:sym typeface="+mn-ea"/>
              </a:rPr>
              <a:t>   3.</a:t>
            </a:r>
            <a:r>
              <a:rPr lang="zh-CN" altLang="en-US" sz="32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  <a:sym typeface="+mn-ea"/>
              </a:rPr>
              <a:t>塑造自我</a:t>
            </a:r>
            <a:endParaRPr lang="zh-CN" altLang="en-US" sz="32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32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  <a:sym typeface="+mn-ea"/>
              </a:rPr>
              <a:t>   </a:t>
            </a:r>
            <a:r>
              <a:rPr lang="en-US" altLang="zh-CN" sz="32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  <a:sym typeface="+mn-ea"/>
              </a:rPr>
              <a:t>4.</a:t>
            </a:r>
            <a:r>
              <a:rPr lang="zh-CN" altLang="en-US" sz="32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  <a:sym typeface="+mn-ea"/>
              </a:rPr>
              <a:t>调整自我</a:t>
            </a:r>
            <a:endParaRPr lang="zh-CN" altLang="en-US" sz="32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60000"/>
              </a:lnSpc>
            </a:pPr>
            <a:endParaRPr lang="zh-CN" altLang="en-US" sz="32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ature">
  <a:themeElements>
    <a:clrScheme name="">
      <a:dk1>
        <a:srgbClr val="5B5249"/>
      </a:dk1>
      <a:lt1>
        <a:srgbClr val="FFFFFF"/>
      </a:lt1>
      <a:dk2>
        <a:srgbClr val="2A3D7A"/>
      </a:dk2>
      <a:lt2>
        <a:srgbClr val="CEC8BA"/>
      </a:lt2>
      <a:accent1>
        <a:srgbClr val="C9DDF1"/>
      </a:accent1>
      <a:accent2>
        <a:srgbClr val="FAC164"/>
      </a:accent2>
      <a:accent3>
        <a:srgbClr val="FFFFFF"/>
      </a:accent3>
      <a:accent4>
        <a:srgbClr val="4D453E"/>
      </a:accent4>
      <a:accent5>
        <a:srgbClr val="E0EBF7"/>
      </a:accent5>
      <a:accent6>
        <a:srgbClr val="E0AD59"/>
      </a:accent6>
      <a:hlink>
        <a:srgbClr val="1B1B0F"/>
      </a:hlink>
      <a:folHlink>
        <a:srgbClr val="121905"/>
      </a:folHlink>
    </a:clrScheme>
    <a:fontScheme name="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CC"/>
        </a:dk1>
        <a:lt1>
          <a:srgbClr val="687FCA"/>
        </a:lt1>
        <a:dk2>
          <a:srgbClr val="192449"/>
        </a:dk2>
        <a:lt2>
          <a:srgbClr val="66669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CDCAF"/>
        </a:accent4>
        <a:accent5>
          <a:srgbClr val="E0EBF7"/>
        </a:accent5>
        <a:accent6>
          <a:srgbClr val="E0AD59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D453E"/>
        </a:accent4>
        <a:accent5>
          <a:srgbClr val="E0EBF7"/>
        </a:accent5>
        <a:accent6>
          <a:srgbClr val="E0AD59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9F9F9F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CC"/>
        </a:dk1>
        <a:lt1>
          <a:srgbClr val="967DB5"/>
        </a:lt1>
        <a:dk2>
          <a:srgbClr val="192449"/>
        </a:dk2>
        <a:lt2>
          <a:srgbClr val="8061A5"/>
        </a:lt2>
        <a:accent1>
          <a:srgbClr val="D6C9F1"/>
        </a:accent1>
        <a:accent2>
          <a:srgbClr val="FAC164"/>
        </a:accent2>
        <a:accent3>
          <a:srgbClr val="C9C0D6"/>
        </a:accent3>
        <a:accent4>
          <a:srgbClr val="DCDCAF"/>
        </a:accent4>
        <a:accent5>
          <a:srgbClr val="E7E0F7"/>
        </a:accent5>
        <a:accent6>
          <a:srgbClr val="E0AD59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D453E"/>
        </a:accent4>
        <a:accent5>
          <a:srgbClr val="E0EBF7"/>
        </a:accent5>
        <a:accent6>
          <a:srgbClr val="E0AD59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D453E"/>
        </a:accent4>
        <a:accent5>
          <a:srgbClr val="E0EBF7"/>
        </a:accent5>
        <a:accent6>
          <a:srgbClr val="E0AD59"/>
        </a:accent6>
        <a:hlink>
          <a:srgbClr val="1B1B0F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D453E"/>
        </a:accent4>
        <a:accent5>
          <a:srgbClr val="E0EBF7"/>
        </a:accent5>
        <a:accent6>
          <a:srgbClr val="E0AD59"/>
        </a:accent6>
        <a:hlink>
          <a:srgbClr val="1B1B0F"/>
        </a:hlink>
        <a:folHlink>
          <a:srgbClr val="12190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0</TotalTime>
  <Words>543</Words>
  <Application>WPS 演示</Application>
  <PresentationFormat>在屏幕上显示</PresentationFormat>
  <Paragraphs>33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9" baseType="lpstr">
      <vt:lpstr>Arial</vt:lpstr>
      <vt:lpstr>宋体</vt:lpstr>
      <vt:lpstr>Wingdings</vt:lpstr>
      <vt:lpstr>Times New Roman</vt:lpstr>
      <vt:lpstr>隶书</vt:lpstr>
      <vt:lpstr>黑体</vt:lpstr>
      <vt:lpstr>华文新魏</vt:lpstr>
      <vt:lpstr>华文行楷</vt:lpstr>
      <vt:lpstr>方正舒体</vt:lpstr>
      <vt:lpstr>微软雅黑</vt:lpstr>
      <vt:lpstr>Arial Unicode MS</vt:lpstr>
      <vt:lpstr>Calibri</vt:lpstr>
      <vt:lpstr>Arial Unicode MS</vt:lpstr>
      <vt:lpstr>Nature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宜宾学院中文系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党总支</dc:creator>
  <cp:lastModifiedBy>......</cp:lastModifiedBy>
  <cp:revision>161</cp:revision>
  <dcterms:created xsi:type="dcterms:W3CDTF">2005-10-18T12:14:56Z</dcterms:created>
  <dcterms:modified xsi:type="dcterms:W3CDTF">2018-10-27T15:13:03Z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2052-10.1.0.7521</vt:lpwstr>
  </property>
</Properties>
</file>