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64" r:id="rId3"/>
    <p:sldId id="565" r:id="rId4"/>
    <p:sldId id="566" r:id="rId5"/>
    <p:sldId id="567" r:id="rId6"/>
    <p:sldId id="568" r:id="rId7"/>
    <p:sldId id="569" r:id="rId8"/>
    <p:sldId id="570" r:id="rId9"/>
    <p:sldId id="553" r:id="rId10"/>
    <p:sldId id="554" r:id="rId11"/>
    <p:sldId id="555" r:id="rId12"/>
    <p:sldId id="556" r:id="rId13"/>
    <p:sldId id="557" r:id="rId14"/>
    <p:sldId id="559" r:id="rId15"/>
    <p:sldId id="560" r:id="rId16"/>
    <p:sldId id="561" r:id="rId17"/>
    <p:sldId id="562" r:id="rId18"/>
    <p:sldId id="563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书记" initials="书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0000FF"/>
    <a:srgbClr val="3399FF"/>
    <a:srgbClr val="FF99CC"/>
    <a:srgbClr val="FF3300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3"/>
    <p:restoredTop sz="94606"/>
  </p:normalViewPr>
  <p:slideViewPr>
    <p:cSldViewPr showGuides="1">
      <p:cViewPr>
        <p:scale>
          <a:sx n="50" d="100"/>
          <a:sy n="50" d="100"/>
        </p:scale>
        <p:origin x="-2142" y="-67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页眉占位符 1126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112643" name="日期占位符 11264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112644" name="页脚占位符 11264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112645" name="灯片编号占位符 11264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17442" name="页眉占位符 3174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17443" name="日期占位符 31744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17444" name="幻灯片图像占位符 31744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17445" name="文本占位符 31744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17446" name="页脚占位符 31744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17447" name="灯片编号占位符 31744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5714" name="矩形 115713"/>
          <p:cNvSpPr/>
          <p:nvPr/>
        </p:nvSpPr>
        <p:spPr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pic>
        <p:nvPicPr>
          <p:cNvPr id="115715" name="图片 115714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5716" name="矩形 115715"/>
          <p:cNvSpPr/>
          <p:nvPr/>
        </p:nvSpPr>
        <p:spPr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5717" name="标题 115716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5718" name="副标题 115717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114300" algn="ctr">
              <a:buNone/>
              <a:defRPr/>
            </a:lvl2pPr>
            <a:lvl3pPr marL="914400" lvl="2" indent="227330" algn="ctr">
              <a:buNone/>
              <a:defRPr/>
            </a:lvl3pPr>
            <a:lvl4pPr marL="1371600" lvl="3" indent="11303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15719" name="日期占位符 115718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0" name="页脚占位符 115719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1" name="灯片编号占位符 115720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4690" name="矩形 114689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1" name="矩形 114690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2" name="矩形 114691" descr="Stationery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3" name="矩形 114692" descr="Stationery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4" name="标题 114693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4695" name="日期占位符 114694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696" name="页脚占位符 114695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114697" name="图片 114696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8" name="矩形 114697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9" name="灯片编号占位符 114698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700" name="文本占位符 114699"/>
          <p:cNvSpPr>
            <a:spLocks noGrp="1"/>
          </p:cNvSpPr>
          <p:nvPr>
            <p:ph type="body" idx="1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lvl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9026" name="文本框 129025"/>
          <p:cNvSpPr txBox="1"/>
          <p:nvPr/>
        </p:nvSpPr>
        <p:spPr>
          <a:xfrm>
            <a:off x="0" y="476250"/>
            <a:ext cx="9144000" cy="6092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20000"/>
              </a:spcBef>
            </a:pPr>
            <a:r>
              <a:rPr lang="zh-CN" altLang="en-US" sz="44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第七章  人际口语沟通</a:t>
            </a:r>
            <a:endParaRPr lang="zh-CN" altLang="en-US" sz="5400" b="1" dirty="0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0000"/>
              </a:spcBef>
            </a:pPr>
            <a:r>
              <a:rPr lang="zh-CN" altLang="en-US" sz="4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一、口才的作用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（一）成功经营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(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二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)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愉快生活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(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三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)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增长知识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(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四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)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展现自我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(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五</a:t>
            </a: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)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提高修养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6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6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6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2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charRg st="2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6">
                                            <p:txEl>
                                              <p:charRg st="2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3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26">
                                            <p:txEl>
                                              <p:charRg st="3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26">
                                            <p:txEl>
                                              <p:charRg st="3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43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26">
                                            <p:txEl>
                                              <p:charRg st="43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26">
                                            <p:txEl>
                                              <p:charRg st="43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9026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26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6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026">
                                            <p:txEl>
                                              <p:charRg st="6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26">
                                            <p:txEl>
                                              <p:charRg st="6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6" name="文本框 103425"/>
          <p:cNvSpPr txBox="1"/>
          <p:nvPr/>
        </p:nvSpPr>
        <p:spPr>
          <a:xfrm>
            <a:off x="512128" y="788353"/>
            <a:ext cx="8316912" cy="544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）单势、复势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单势一只手，复势两只手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①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一般情况下，用单势，情感特别强烈，可用复势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②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会场的大小，会场大，听众多，可用复势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③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内容的需要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4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50" name="文本框 104449"/>
          <p:cNvSpPr txBox="1"/>
          <p:nvPr/>
        </p:nvSpPr>
        <p:spPr>
          <a:xfrm>
            <a:off x="468313" y="981075"/>
            <a:ext cx="8139112" cy="5464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9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三、手势活动范围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）肩部以上，称为上区表示理想的，想象的，宏大的，张扬的内容，情感殷切的希望，胜利的喜悦，幸福的祝愿，未来的展望，美好的前景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50000"/>
              </a:spcBef>
            </a:pP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5474" name="文本框 105473"/>
          <p:cNvSpPr txBox="1"/>
          <p:nvPr/>
        </p:nvSpPr>
        <p:spPr>
          <a:xfrm>
            <a:off x="468313" y="692150"/>
            <a:ext cx="8210550" cy="6132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五、拳头用得少，表示愤怒，破坏，决心，警告，非到感情剧烈时，不要用。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六、注意事项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多少适度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2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内外适合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）绝不多余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4</a:t>
            </a:r>
            <a:r>
              <a:rPr lang="zh-CN" altLang="en-US" sz="3300" b="1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简练清楚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5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）自然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协调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6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）音姿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同步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7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）忌讳走动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22" name="文本框 107521"/>
          <p:cNvSpPr txBox="1"/>
          <p:nvPr/>
        </p:nvSpPr>
        <p:spPr>
          <a:xfrm>
            <a:off x="539750" y="908050"/>
            <a:ext cx="8215313" cy="4490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七、面部表情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）灵敏迅速反映内心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）要鲜明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）要真挚从表情看到内心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）有分寸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8" name="文本框 111617"/>
          <p:cNvSpPr txBox="1"/>
          <p:nvPr/>
        </p:nvSpPr>
        <p:spPr>
          <a:xfrm>
            <a:off x="990600" y="1600200"/>
            <a:ext cx="7239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1619" name="文本框 111618"/>
          <p:cNvSpPr txBox="1"/>
          <p:nvPr/>
        </p:nvSpPr>
        <p:spPr>
          <a:xfrm>
            <a:off x="539750" y="981075"/>
            <a:ext cx="8208963" cy="4946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90000"/>
              </a:lnSpc>
            </a:pPr>
            <a:r>
              <a:rPr lang="en-US" altLang="zh-CN" sz="4500" b="1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八、眼睛：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）视线向前流转注视听众。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）虚拟目标。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九、头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十、脚：右脚在前，左脚在后，成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45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夹角。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5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546" name="文本框 108545"/>
          <p:cNvSpPr txBox="1"/>
          <p:nvPr/>
        </p:nvSpPr>
        <p:spPr>
          <a:xfrm>
            <a:off x="468313" y="765175"/>
            <a:ext cx="8351837" cy="50774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9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练习：</a:t>
            </a:r>
            <a:endParaRPr lang="zh-CN" altLang="en-US" sz="40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）真理、荣誉、正义是他的动机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）我要向所有的人宣布这一消息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）乐曲的音调越来越高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）伟大的人物躺在他们倒下的地方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）高大建筑物突然陷入地下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6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）仁慈的大声疾呼“和平，和平！”但是没有和平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70" name="文本框 109569"/>
          <p:cNvSpPr txBox="1"/>
          <p:nvPr/>
        </p:nvSpPr>
        <p:spPr>
          <a:xfrm>
            <a:off x="468313" y="1125538"/>
            <a:ext cx="8435975" cy="3476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）月光洒落在小溪和树林上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8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）沿着寂静的小路，他快步走去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9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）风助火势，火乘风威，火苗越升越高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10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）夜幕笼罩了群山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15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9570">
                                            <p:txEl>
                                              <p:charRg st="15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9570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52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9570">
                                            <p:txEl>
                                              <p:charRg st="52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6" name="文本框 187395"/>
          <p:cNvSpPr txBox="1"/>
          <p:nvPr/>
        </p:nvSpPr>
        <p:spPr>
          <a:xfrm>
            <a:off x="539750" y="765175"/>
            <a:ext cx="8208963" cy="54413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4700" b="1"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11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）环绕他的四周，升起了无形的墙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12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）你这胆小鬼，走起来像条虫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13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）不要过分利用我的爱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14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）年轻的朋友们，我们的事业是伟大的，我们的前途是光明的 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charRg st="3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6">
                                            <p:txEl>
                                              <p:charRg st="3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6">
                                            <p:txEl>
                                              <p:charRg st="3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1604" name="文本框 281603"/>
          <p:cNvSpPr txBox="1"/>
          <p:nvPr/>
        </p:nvSpPr>
        <p:spPr>
          <a:xfrm>
            <a:off x="250825" y="620713"/>
            <a:ext cx="8604250" cy="5959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6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6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二、衡量人际距离的要素</a:t>
            </a:r>
            <a:endParaRPr lang="zh-CN" altLang="en-US" sz="3600" b="1" dirty="0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语言的数量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语气的轻重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表情的生动与否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动作的幅度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忌讳交浅言深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6.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对等因素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暴露因素</a:t>
            </a:r>
            <a:endParaRPr lang="zh-CN" altLang="en-US" sz="36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8.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取决于“共同”因素</a:t>
            </a:r>
            <a:r>
              <a:rPr lang="zh-CN" altLang="en-US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endParaRPr lang="zh-CN" altLang="en-US" sz="36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1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>
                                            <p:txEl>
                                              <p:charRg st="1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>
                                            <p:txEl>
                                              <p:charRg st="1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2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4">
                                            <p:txEl>
                                              <p:charRg st="2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4">
                                            <p:txEl>
                                              <p:charRg st="2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3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1604">
                                            <p:txEl>
                                              <p:charRg st="3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1604">
                                            <p:txEl>
                                              <p:charRg st="3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4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1604">
                                            <p:txEl>
                                              <p:charRg st="4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1604">
                                            <p:txEl>
                                              <p:charRg st="4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52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1604">
                                            <p:txEl>
                                              <p:charRg st="52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1604">
                                            <p:txEl>
                                              <p:charRg st="52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63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1604">
                                            <p:txEl>
                                              <p:charRg st="63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1604">
                                            <p:txEl>
                                              <p:charRg st="63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72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1604">
                                            <p:txEl>
                                              <p:charRg st="72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1604">
                                            <p:txEl>
                                              <p:charRg st="72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81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1604">
                                            <p:txEl>
                                              <p:charRg st="81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1604">
                                            <p:txEl>
                                              <p:charRg st="81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8002" name="文本框 128001"/>
          <p:cNvSpPr txBox="1"/>
          <p:nvPr/>
        </p:nvSpPr>
        <p:spPr>
          <a:xfrm>
            <a:off x="381000" y="549275"/>
            <a:ext cx="8763000" cy="61112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25000"/>
              </a:spcBef>
            </a:pPr>
            <a:r>
              <a:rPr lang="en-US" altLang="zh-CN" sz="4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39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9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三、口语交际的原则</a:t>
            </a:r>
            <a:endParaRPr lang="zh-CN" altLang="en-US" sz="3900" b="1" dirty="0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（一）愉快原则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赞赏鼓励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移情换位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维护面子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4.</a:t>
            </a: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对人感兴趣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5.</a:t>
            </a: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阳光心态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endParaRPr lang="zh-CN" altLang="en-US" sz="39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13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charRg st="13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charRg st="13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2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2">
                                            <p:txEl>
                                              <p:charRg st="2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2">
                                            <p:txEl>
                                              <p:charRg st="2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29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2">
                                            <p:txEl>
                                              <p:charRg st="29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2">
                                            <p:txEl>
                                              <p:charRg st="29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38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2">
                                            <p:txEl>
                                              <p:charRg st="38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2">
                                            <p:txEl>
                                              <p:charRg st="38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47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8002">
                                            <p:txEl>
                                              <p:charRg st="47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02">
                                            <p:txEl>
                                              <p:charRg st="47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59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8002">
                                            <p:txEl>
                                              <p:charRg st="59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8002">
                                            <p:txEl>
                                              <p:charRg st="59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7220" name="文本框 137219"/>
          <p:cNvSpPr txBox="1"/>
          <p:nvPr/>
        </p:nvSpPr>
        <p:spPr>
          <a:xfrm>
            <a:off x="611188" y="981075"/>
            <a:ext cx="81375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37222" name="文本框 137221"/>
          <p:cNvSpPr txBox="1"/>
          <p:nvPr/>
        </p:nvSpPr>
        <p:spPr>
          <a:xfrm>
            <a:off x="611188" y="765175"/>
            <a:ext cx="8135937" cy="29667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85000"/>
              </a:lnSpc>
            </a:pP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）改变态度</a:t>
            </a:r>
            <a:endParaRPr lang="zh-CN" altLang="en-US" sz="28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85000"/>
              </a:lnSpc>
            </a:pP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）享受过程 </a:t>
            </a:r>
            <a:endParaRPr lang="zh-CN" altLang="en-US" sz="44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85000"/>
              </a:lnSpc>
            </a:pP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）活在当下</a:t>
            </a:r>
            <a:endParaRPr lang="zh-CN" altLang="en-US" sz="44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85000"/>
              </a:lnSpc>
            </a:pP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）把握自己</a:t>
            </a:r>
            <a:endParaRPr lang="zh-CN" altLang="en-US" sz="44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85000"/>
              </a:lnSpc>
            </a:pP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</a:t>
            </a:r>
            <a:r>
              <a:rPr lang="zh-CN" altLang="en-US" sz="4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）学会感恩</a:t>
            </a:r>
            <a:endParaRPr lang="zh-CN" altLang="en-US" sz="44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13722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0580" name="文本框 280579"/>
          <p:cNvSpPr txBox="1"/>
          <p:nvPr/>
        </p:nvSpPr>
        <p:spPr>
          <a:xfrm>
            <a:off x="395605" y="621030"/>
            <a:ext cx="8582025" cy="70084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6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）还有人比你更倒霉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）天堂、地狱由心造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8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）压力太大学会弯曲 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9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盼望找到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别人身上优秀品质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10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）体谅别人的过失和弱点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7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练习：</a:t>
            </a:r>
            <a:endParaRPr lang="zh-CN" altLang="en-US" sz="37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50000"/>
              </a:lnSpc>
            </a:pPr>
            <a:r>
              <a:rPr lang="zh-CN" altLang="en-US" sz="37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endParaRPr lang="zh-CN" altLang="en-US" sz="37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50000"/>
              </a:lnSpc>
            </a:pPr>
            <a:r>
              <a:rPr lang="zh-CN" altLang="en-US" sz="37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列举倒霉的事情：如何分析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 长得不漂亮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 坐牢的好处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8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8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2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0">
                                            <p:txEl>
                                              <p:charRg st="2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0">
                                            <p:txEl>
                                              <p:charRg st="2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4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0">
                                            <p:txEl>
                                              <p:charRg st="4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0">
                                            <p:txEl>
                                              <p:charRg st="4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6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0580">
                                            <p:txEl>
                                              <p:charRg st="6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0580">
                                            <p:txEl>
                                              <p:charRg st="6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94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0580">
                                            <p:txEl>
                                              <p:charRg st="94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0580">
                                            <p:txEl>
                                              <p:charRg st="94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126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0580">
                                            <p:txEl>
                                              <p:charRg st="126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0580">
                                            <p:txEl>
                                              <p:charRg st="126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5954" name="文本框 125953"/>
          <p:cNvSpPr txBox="1"/>
          <p:nvPr/>
        </p:nvSpPr>
        <p:spPr>
          <a:xfrm>
            <a:off x="381000" y="908050"/>
            <a:ext cx="8763000" cy="3820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30000"/>
              </a:spcBef>
            </a:pPr>
            <a:r>
              <a:rPr lang="en-US" altLang="zh-CN" sz="5000" b="1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700" b="1">
                <a:latin typeface="隶书" panose="02010509060101010101" pitchFamily="49" charset="-122"/>
                <a:ea typeface="隶书" panose="02010509060101010101" pitchFamily="49" charset="-122"/>
              </a:rPr>
              <a:t>（二）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合作原则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1.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不争论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2.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避免指责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3.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真诚倾听</a:t>
            </a:r>
            <a:endParaRPr lang="zh-CN" altLang="en-US" sz="37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4.</a:t>
            </a:r>
            <a:r>
              <a:rPr lang="zh-CN" altLang="en-US" sz="37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主动参与</a:t>
            </a:r>
            <a:endParaRPr lang="zh-CN" altLang="en-US" sz="37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595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8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5954">
                                            <p:txEl>
                                              <p:charRg st="8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15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5954">
                                            <p:txEl>
                                              <p:charRg st="15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2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5954">
                                            <p:txEl>
                                              <p:charRg st="23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31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25954">
                                            <p:txEl>
                                              <p:charRg st="31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文本框 2049"/>
          <p:cNvSpPr txBox="1"/>
          <p:nvPr/>
        </p:nvSpPr>
        <p:spPr>
          <a:xfrm>
            <a:off x="457200" y="304800"/>
            <a:ext cx="8686800" cy="5546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endParaRPr lang="en-US" altLang="zh-CN" sz="2800" b="1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zh-CN" altLang="en-US" sz="4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（三）真诚原则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谦虚诚实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2.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不自我称赞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3.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知错能改</a:t>
            </a:r>
            <a:endParaRPr lang="zh-CN" altLang="en-US" sz="40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30000"/>
              </a:spcBef>
            </a:pPr>
            <a:r>
              <a:rPr 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4.</a:t>
            </a:r>
            <a:r>
              <a:rPr lang="zh-CN" altLang="en-US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不（少）讲我</a:t>
            </a:r>
            <a:endParaRPr lang="zh-CN" altLang="en-US" sz="40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0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1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50">
                                            <p:txEl>
                                              <p:charRg st="1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8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050">
                                            <p:txEl>
                                              <p:charRg st="8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16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050">
                                            <p:txEl>
                                              <p:charRg st="16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2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050">
                                            <p:txEl>
                                              <p:charRg st="25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3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050">
                                            <p:txEl>
                                              <p:charRg st="33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2" name="文本框 102401"/>
          <p:cNvSpPr txBox="1"/>
          <p:nvPr/>
        </p:nvSpPr>
        <p:spPr>
          <a:xfrm>
            <a:off x="512763" y="865188"/>
            <a:ext cx="8351837" cy="49663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第六章 态势语言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一、手势的作用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）表现决心态度和信心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）有利于意思的传达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）给听众留下深刻映象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5000"/>
              </a:lnSpc>
            </a:pP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24" name="文本框 184323"/>
          <p:cNvSpPr txBox="1"/>
          <p:nvPr/>
        </p:nvSpPr>
        <p:spPr>
          <a:xfrm>
            <a:off x="323850" y="908050"/>
            <a:ext cx="8424863" cy="54159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二、手势的分类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）指示手势，指示具体对象，它可以使听众看到真实的实物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）象形手势，模拟形状，给听众一种形象的感觉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）象征手势，启发思维，引起联想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5000"/>
              </a:lnSpc>
            </a:pP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242416"/>
      </a:hlink>
      <a:folHlink>
        <a:srgbClr val="0C1103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687FCA"/>
        </a:lt1>
        <a:dk2>
          <a:srgbClr val="192449"/>
        </a:dk2>
        <a:lt2>
          <a:srgbClr val="66669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67DB5"/>
        </a:lt1>
        <a:dk2>
          <a:srgbClr val="192449"/>
        </a:dk2>
        <a:lt2>
          <a:srgbClr val="8061A5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F9F9F5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242416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1226</Words>
  <Application>WPS 演示</Application>
  <PresentationFormat>在屏幕上显示</PresentationFormat>
  <Paragraphs>130</Paragraphs>
  <Slides>17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隶书</vt:lpstr>
      <vt:lpstr>华文隶书</vt:lpstr>
      <vt:lpstr>方正舒体</vt:lpstr>
      <vt:lpstr>黑体</vt:lpstr>
      <vt:lpstr>微软雅黑</vt:lpstr>
      <vt:lpstr>Arial Unicode MS</vt:lpstr>
      <vt:lpstr>华文中宋</vt:lpstr>
      <vt:lpstr>华文行楷</vt:lpstr>
      <vt:lpstr>Nature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宜宾学院中文系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党总支</dc:creator>
  <cp:lastModifiedBy>彭贵川</cp:lastModifiedBy>
  <cp:revision>160</cp:revision>
  <dcterms:created xsi:type="dcterms:W3CDTF">2005-10-18T12:14:00Z</dcterms:created>
  <dcterms:modified xsi:type="dcterms:W3CDTF">2018-10-31T15:03:21Z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2052-11.1.0.7881</vt:lpwstr>
  </property>
</Properties>
</file>