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553" r:id="rId3"/>
    <p:sldId id="554" r:id="rId4"/>
    <p:sldId id="555" r:id="rId5"/>
    <p:sldId id="556" r:id="rId6"/>
    <p:sldId id="557" r:id="rId7"/>
    <p:sldId id="559" r:id="rId8"/>
    <p:sldId id="560" r:id="rId9"/>
    <p:sldId id="561" r:id="rId10"/>
    <p:sldId id="562" r:id="rId11"/>
    <p:sldId id="563" r:id="rId12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书记" initials="书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00"/>
    <a:srgbClr val="0000FF"/>
    <a:srgbClr val="3399FF"/>
    <a:srgbClr val="FF99CC"/>
    <a:srgbClr val="FF3300"/>
    <a:srgbClr val="FFFF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3"/>
    <p:restoredTop sz="94606"/>
  </p:normalViewPr>
  <p:slideViewPr>
    <p:cSldViewPr showGuides="1">
      <p:cViewPr>
        <p:scale>
          <a:sx n="50" d="100"/>
          <a:sy n="50" d="100"/>
        </p:scale>
        <p:origin x="-2142" y="-678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handoutMaster" Target="handoutMasters/handoutMaster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2642" name="页眉占位符 11264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112643" name="日期占位符 112642"/>
          <p:cNvSpPr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112644" name="页脚占位符 112643"/>
          <p:cNvSpPr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/>
          </a:p>
        </p:txBody>
      </p:sp>
      <p:sp>
        <p:nvSpPr>
          <p:cNvPr id="112645" name="灯片编号占位符 112644"/>
          <p:cNvSpPr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17442" name="页眉占位符 31744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317443" name="日期占位符 31744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317444" name="幻灯片图像占位符 317443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17445" name="文本占位符 31744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17446" name="页脚占位符 31744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/>
          </a:p>
        </p:txBody>
      </p:sp>
      <p:sp>
        <p:nvSpPr>
          <p:cNvPr id="317447" name="灯片编号占位符 31744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15714" name="矩形 115713"/>
          <p:cNvSpPr/>
          <p:nvPr/>
        </p:nvSpPr>
        <p:spPr>
          <a:xfrm>
            <a:off x="228600" y="3200400"/>
            <a:ext cx="876300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pic>
        <p:nvPicPr>
          <p:cNvPr id="115715" name="图片 115714" descr="ANABNR2"/>
          <p:cNvPicPr>
            <a:picLocks noChangeAspect="1"/>
          </p:cNvPicPr>
          <p:nvPr/>
        </p:nvPicPr>
        <p:blipFill>
          <a:blip r:embed="rId2"/>
          <a:srcRect l="-900" t="-1314" r="-2" b="-36961"/>
          <a:stretch>
            <a:fillRect/>
          </a:stretch>
        </p:blipFill>
        <p:spPr>
          <a:xfrm>
            <a:off x="533400" y="3200400"/>
            <a:ext cx="8458200" cy="11588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5716" name="矩形 115715"/>
          <p:cNvSpPr/>
          <p:nvPr/>
        </p:nvSpPr>
        <p:spPr>
          <a:xfrm>
            <a:off x="795338" y="2895600"/>
            <a:ext cx="3048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5717" name="标题 115716"/>
          <p:cNvSpPr>
            <a:spLocks noGrp="1"/>
          </p:cNvSpPr>
          <p:nvPr>
            <p:ph type="ctrTitle"/>
          </p:nvPr>
        </p:nvSpPr>
        <p:spPr>
          <a:xfrm>
            <a:off x="1143000" y="19812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lvl="0">
              <a:defRPr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15718" name="副标题 115717"/>
          <p:cNvSpPr>
            <a:spLocks noGrp="1"/>
          </p:cNvSpPr>
          <p:nvPr>
            <p:ph type="subTitle" idx="1"/>
          </p:nvPr>
        </p:nvSpPr>
        <p:spPr>
          <a:xfrm>
            <a:off x="2038350" y="4351338"/>
            <a:ext cx="6400800" cy="1371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>
              <a:buNone/>
              <a:defRPr/>
            </a:lvl1pPr>
            <a:lvl2pPr marL="457200" lvl="1" indent="114300" algn="ctr">
              <a:buNone/>
              <a:defRPr/>
            </a:lvl2pPr>
            <a:lvl3pPr marL="914400" lvl="2" indent="227330" algn="ctr">
              <a:buNone/>
              <a:defRPr/>
            </a:lvl3pPr>
            <a:lvl4pPr marL="1371600" lvl="3" indent="11303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15719" name="日期占位符 115718"/>
          <p:cNvSpPr>
            <a:spLocks noGrp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5720" name="页脚占位符 115719"/>
          <p:cNvSpPr>
            <a:spLocks noGrp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5721" name="灯片编号占位符 115720"/>
          <p:cNvSpPr>
            <a:spLocks noGrp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96100" y="838200"/>
            <a:ext cx="1943100" cy="53784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66800" y="838200"/>
            <a:ext cx="5716657" cy="53784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66800" y="210185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30724" y="2101850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3.png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path path="rect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14690" name="矩形 114689"/>
          <p:cNvSpPr/>
          <p:nvPr/>
        </p:nvSpPr>
        <p:spPr>
          <a:xfrm>
            <a:off x="152400" y="0"/>
            <a:ext cx="144780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4691" name="矩形 114690"/>
          <p:cNvSpPr/>
          <p:nvPr/>
        </p:nvSpPr>
        <p:spPr>
          <a:xfrm>
            <a:off x="1676400" y="0"/>
            <a:ext cx="74676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4692" name="矩形 114691" descr="Stationery"/>
          <p:cNvSpPr/>
          <p:nvPr/>
        </p:nvSpPr>
        <p:spPr>
          <a:xfrm>
            <a:off x="457200" y="0"/>
            <a:ext cx="1219200" cy="762000"/>
          </a:xfrm>
          <a:prstGeom prst="rect">
            <a:avLst/>
          </a:prstGeom>
          <a:blipFill rotWithShape="0">
            <a:blip r:embed="rId12"/>
          </a:blip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4693" name="矩形 114692" descr="Stationery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blipFill rotWithShape="0">
            <a:blip r:embed="rId12"/>
          </a:blip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4694" name="标题 114693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14695" name="日期占位符 114694"/>
          <p:cNvSpPr>
            <a:spLocks noGrp="1"/>
          </p:cNvSpPr>
          <p:nvPr>
            <p:ph type="dt" sz="half" idx="2"/>
          </p:nvPr>
        </p:nvSpPr>
        <p:spPr>
          <a:xfrm>
            <a:off x="1066800" y="64135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4696" name="页脚占位符 114695"/>
          <p:cNvSpPr>
            <a:spLocks noGrp="1"/>
          </p:cNvSpPr>
          <p:nvPr>
            <p:ph type="ftr" sz="quarter" idx="3"/>
          </p:nvPr>
        </p:nvSpPr>
        <p:spPr>
          <a:xfrm>
            <a:off x="3429000" y="64135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pic>
        <p:nvPicPr>
          <p:cNvPr id="114697" name="图片 114696" descr="anabnr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228725" y="0"/>
            <a:ext cx="7915275" cy="7540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4698" name="矩形 114697"/>
          <p:cNvSpPr/>
          <p:nvPr/>
        </p:nvSpPr>
        <p:spPr>
          <a:xfrm>
            <a:off x="304800" y="457200"/>
            <a:ext cx="251460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</a:ln>
        </p:spPr>
        <p:txBody>
          <a:bodyPr wrap="none" anchor="ctr"/>
          <a:p>
            <a:pPr lvl="0" algn="ctr"/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4699" name="灯片编号占位符 114698"/>
          <p:cNvSpPr>
            <a:spLocks noGrp="1"/>
          </p:cNvSpPr>
          <p:nvPr>
            <p:ph type="sldNum" sz="quarter" idx="4"/>
          </p:nvPr>
        </p:nvSpPr>
        <p:spPr>
          <a:xfrm>
            <a:off x="8229600" y="6413500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lvl="0"/>
            <a:fld id="{9A0DB2DC-4C9A-4742-B13C-FB6460FD3503}" type="slidenum">
              <a:rPr lang="zh-CN" altLang="en-US" dirty="0">
                <a:latin typeface="Times New Roman" panose="02020603050405020304" pitchFamily="18" charset="0"/>
              </a:rPr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14700" name="文本占位符 114699"/>
          <p:cNvSpPr>
            <a:spLocks noGrp="1"/>
          </p:cNvSpPr>
          <p:nvPr>
            <p:ph type="body" idx="1"/>
          </p:nvPr>
        </p:nvSpPr>
        <p:spPr>
          <a:xfrm>
            <a:off x="1066800" y="210185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57200" lvl="0" indent="-4572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anose="05000000000000000000" pitchFamily="2" charset="2"/>
        <a:buChar char="n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1027430" lvl="1" indent="-45593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7033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71323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SzPct val="6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02" name="文本框 102401"/>
          <p:cNvSpPr txBox="1"/>
          <p:nvPr/>
        </p:nvSpPr>
        <p:spPr>
          <a:xfrm>
            <a:off x="512763" y="865188"/>
            <a:ext cx="8351837" cy="49663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lnSpc>
                <a:spcPct val="125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第六章 态势语言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25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一、手势的作用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25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</a:t>
            </a: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）表现决心态度和信心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25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</a:t>
            </a: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）有利于意思的传达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25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3</a:t>
            </a: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）给听众留下深刻映象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95000"/>
              </a:lnSpc>
            </a:pP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>
    <p:push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7396" name="文本框 187395"/>
          <p:cNvSpPr txBox="1"/>
          <p:nvPr/>
        </p:nvSpPr>
        <p:spPr>
          <a:xfrm>
            <a:off x="539750" y="765175"/>
            <a:ext cx="8208963" cy="54413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zh-CN" altLang="en-US" sz="4700" b="1"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11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）环绕他的四周，升起了无形的墙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12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）你这胆小鬼，走起来像条虫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13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）不要过分利用我的爱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14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）年轻的朋友们，我们的事业是伟大的，我们的前途是光明的 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>
                                            <p:txEl>
                                              <p:charRg st="36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7396">
                                            <p:txEl>
                                              <p:charRg st="36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7396">
                                            <p:txEl>
                                              <p:charRg st="36" end="5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24" name="文本框 184323"/>
          <p:cNvSpPr txBox="1"/>
          <p:nvPr/>
        </p:nvSpPr>
        <p:spPr>
          <a:xfrm>
            <a:off x="323850" y="908050"/>
            <a:ext cx="8424863" cy="541591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0000"/>
              </a:lnSpc>
            </a:pP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二、手势的分类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）指示手势，指示具体对象，它可以使听众看到真实的实物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）象形手势，模拟形状，给听众一种形象的感觉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3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）象征手势，启发思维，引起联想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95000"/>
              </a:lnSpc>
            </a:pP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3426" name="文本框 103425"/>
          <p:cNvSpPr txBox="1"/>
          <p:nvPr/>
        </p:nvSpPr>
        <p:spPr>
          <a:xfrm>
            <a:off x="512128" y="788353"/>
            <a:ext cx="8316912" cy="54400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110000"/>
              </a:lnSpc>
            </a:pP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4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）单势、复势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单势一只手，复势两只手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①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一般情况下，用单势，情感特别强烈，可用复势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②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会场的大小，会场大，听众多，可用复势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③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内容的需要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</a:pPr>
            <a:endParaRPr lang="zh-CN" altLang="en-US" sz="4400" b="1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4450" name="文本框 104449"/>
          <p:cNvSpPr txBox="1"/>
          <p:nvPr/>
        </p:nvSpPr>
        <p:spPr>
          <a:xfrm>
            <a:off x="468313" y="981075"/>
            <a:ext cx="8139112" cy="54641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95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三、手势活动范围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95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</a:t>
            </a: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）肩部以上，称为上区表示理想的，想象的，宏大的，张扬的内容，情感殷切的希望，胜利的喜悦，幸福的祝愿，未来的展望，美好的前景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spcBef>
                <a:spcPct val="50000"/>
              </a:spcBef>
            </a:pP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spcBef>
                <a:spcPct val="50000"/>
              </a:spcBef>
            </a:pPr>
            <a:endParaRPr lang="zh-CN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5474" name="文本框 105473"/>
          <p:cNvSpPr txBox="1"/>
          <p:nvPr/>
        </p:nvSpPr>
        <p:spPr>
          <a:xfrm>
            <a:off x="468313" y="692150"/>
            <a:ext cx="8210550" cy="61328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110000"/>
              </a:lnSpc>
            </a:pPr>
            <a:r>
              <a:rPr lang="en-US" altLang="zh-CN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</a:t>
            </a: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五、拳头用得少，表示愤怒，破坏，决心，警告，非到感情剧烈时，不要用。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 六、注意事项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（</a:t>
            </a:r>
            <a:r>
              <a:rPr lang="en-US" altLang="zh-CN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</a:t>
            </a: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</a:t>
            </a: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多少适度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  <a:sym typeface="+mn-ea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  （</a:t>
            </a:r>
            <a:r>
              <a:rPr lang="en-US" altLang="zh-CN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2</a:t>
            </a: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）</a:t>
            </a: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内外适合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（</a:t>
            </a:r>
            <a:r>
              <a:rPr lang="en-US" altLang="zh-CN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3</a:t>
            </a: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）绝不多余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300" b="1"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  （</a:t>
            </a:r>
            <a:r>
              <a:rPr lang="en-US" altLang="zh-CN" sz="3300" b="1"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4</a:t>
            </a:r>
            <a:r>
              <a:rPr lang="zh-CN" altLang="en-US" sz="3300" b="1"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）</a:t>
            </a: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简练清楚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  （</a:t>
            </a:r>
            <a:r>
              <a:rPr lang="en-US" altLang="zh-CN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5</a:t>
            </a: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）自然</a:t>
            </a: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协调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  （</a:t>
            </a:r>
            <a:r>
              <a:rPr lang="en-US" altLang="zh-CN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6</a:t>
            </a: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）音姿</a:t>
            </a: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同步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  （</a:t>
            </a:r>
            <a:r>
              <a:rPr lang="en-US" altLang="zh-CN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7</a:t>
            </a:r>
            <a:r>
              <a:rPr lang="zh-CN" altLang="en-US" sz="33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  <a:sym typeface="+mn-ea"/>
              </a:rPr>
              <a:t>）忌讳走动</a:t>
            </a: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endParaRPr lang="zh-CN" altLang="en-US" sz="33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7522" name="文本框 107521"/>
          <p:cNvSpPr txBox="1"/>
          <p:nvPr/>
        </p:nvSpPr>
        <p:spPr>
          <a:xfrm>
            <a:off x="539750" y="908050"/>
            <a:ext cx="8215313" cy="4490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130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七、面部表情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30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</a:t>
            </a: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）灵敏迅速反映内心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30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</a:t>
            </a: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）要鲜明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30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3</a:t>
            </a: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）要真挚从表情看到内心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30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4</a:t>
            </a: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）有分寸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1618" name="文本框 111617"/>
          <p:cNvSpPr txBox="1"/>
          <p:nvPr/>
        </p:nvSpPr>
        <p:spPr>
          <a:xfrm>
            <a:off x="990600" y="1600200"/>
            <a:ext cx="7239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latin typeface="Times New Roman" panose="02020603050405020304" pitchFamily="18" charset="0"/>
            </a:endParaRPr>
          </a:p>
        </p:txBody>
      </p:sp>
      <p:sp>
        <p:nvSpPr>
          <p:cNvPr id="111619" name="文本框 111618"/>
          <p:cNvSpPr txBox="1"/>
          <p:nvPr/>
        </p:nvSpPr>
        <p:spPr>
          <a:xfrm>
            <a:off x="539750" y="981075"/>
            <a:ext cx="8208963" cy="49466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90000"/>
              </a:lnSpc>
            </a:pPr>
            <a:r>
              <a:rPr lang="en-US" altLang="zh-CN" sz="4500" b="1" dirty="0"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八、眼睛：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</a:t>
            </a: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）视线向前流转注视听众。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</a:t>
            </a: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）虚拟目标。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九、头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十、脚：右脚在前，左脚在后，成</a:t>
            </a:r>
            <a:r>
              <a:rPr lang="en-US" altLang="zh-CN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45</a:t>
            </a:r>
            <a:r>
              <a:rPr lang="zh-CN" altLang="en-US" sz="44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夹角。</a:t>
            </a: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</a:pPr>
            <a:endParaRPr lang="zh-CN" altLang="en-US" sz="44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>
              <a:lnSpc>
                <a:spcPct val="90000"/>
              </a:lnSpc>
            </a:pPr>
            <a:endParaRPr lang="zh-CN" altLang="en-US" sz="4500" b="1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8546" name="文本框 108545"/>
          <p:cNvSpPr txBox="1"/>
          <p:nvPr/>
        </p:nvSpPr>
        <p:spPr>
          <a:xfrm>
            <a:off x="468313" y="765175"/>
            <a:ext cx="8351837" cy="50774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90000"/>
              </a:lnSpc>
            </a:pP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  </a:t>
            </a:r>
            <a:r>
              <a:rPr lang="zh-CN" altLang="en-US" sz="4000" b="1" dirty="0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练习：</a:t>
            </a:r>
            <a:endParaRPr lang="zh-CN" altLang="en-US" sz="4000" b="1" dirty="0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）真理、荣誉、正义是他的动机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2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）我要向所有的人宣布这一消息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3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）乐曲的音调越来越高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4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）伟大的人物躺在他们倒下的地方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5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）高大建筑物突然陷入地下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9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6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）仁慈的大声疾呼“和平，和平！”但是没有和平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9570" name="文本框 109569"/>
          <p:cNvSpPr txBox="1"/>
          <p:nvPr/>
        </p:nvSpPr>
        <p:spPr>
          <a:xfrm>
            <a:off x="468313" y="1125538"/>
            <a:ext cx="8435975" cy="3476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7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）月光洒落在小溪和树林上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8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）沿着寂静的小路，他快步走去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9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）风助火势，火乘风威，火苗越升越高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pPr algn="just">
              <a:lnSpc>
                <a:spcPct val="110000"/>
              </a:lnSpc>
            </a:pP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</a:t>
            </a:r>
            <a:r>
              <a:rPr lang="en-US" altLang="zh-CN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10</a:t>
            </a:r>
            <a:r>
              <a:rPr lang="zh-CN" altLang="en-US" sz="4000" b="1" dirty="0">
                <a:solidFill>
                  <a:srgbClr val="070605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）夜幕笼罩了群山</a:t>
            </a:r>
            <a:endParaRPr lang="zh-CN" altLang="en-US" sz="4000" b="1" dirty="0">
              <a:solidFill>
                <a:srgbClr val="070605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09570">
                                            <p:txEl>
                                              <p:charRg st="0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charRg st="15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09570">
                                            <p:txEl>
                                              <p:charRg st="15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charRg st="32" end="5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109570">
                                            <p:txEl>
                                              <p:charRg st="32" end="5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>
                                            <p:txEl>
                                              <p:charRg st="52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09570">
                                            <p:txEl>
                                              <p:charRg st="52" end="6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 build="p"/>
    </p:bldLst>
  </p:timing>
</p:sld>
</file>

<file path=ppt/theme/theme1.xml><?xml version="1.0" encoding="utf-8"?>
<a:theme xmlns:a="http://schemas.openxmlformats.org/drawingml/2006/main" name="Nature">
  <a:themeElements>
    <a:clrScheme name="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D453E"/>
      </a:accent4>
      <a:accent5>
        <a:srgbClr val="E0EBF7"/>
      </a:accent5>
      <a:accent6>
        <a:srgbClr val="E0AD59"/>
      </a:accent6>
      <a:hlink>
        <a:srgbClr val="242416"/>
      </a:hlink>
      <a:folHlink>
        <a:srgbClr val="0C1103"/>
      </a:folHlink>
    </a:clrScheme>
    <a:fontScheme name="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CC"/>
        </a:dk1>
        <a:lt1>
          <a:srgbClr val="687FCA"/>
        </a:lt1>
        <a:dk2>
          <a:srgbClr val="192449"/>
        </a:dk2>
        <a:lt2>
          <a:srgbClr val="66669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CDCAF"/>
        </a:accent4>
        <a:accent5>
          <a:srgbClr val="E0EBF7"/>
        </a:accent5>
        <a:accent6>
          <a:srgbClr val="E0AD59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9F9F9F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CC"/>
        </a:dk1>
        <a:lt1>
          <a:srgbClr val="967DB5"/>
        </a:lt1>
        <a:dk2>
          <a:srgbClr val="192449"/>
        </a:dk2>
        <a:lt2>
          <a:srgbClr val="8061A5"/>
        </a:lt2>
        <a:accent1>
          <a:srgbClr val="D6C9F1"/>
        </a:accent1>
        <a:accent2>
          <a:srgbClr val="FAC164"/>
        </a:accent2>
        <a:accent3>
          <a:srgbClr val="C9C0D6"/>
        </a:accent3>
        <a:accent4>
          <a:srgbClr val="DCDCAF"/>
        </a:accent4>
        <a:accent5>
          <a:srgbClr val="E7E0F7"/>
        </a:accent5>
        <a:accent6>
          <a:srgbClr val="E0AD59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1B1B0F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1B1B0F"/>
        </a:hlink>
        <a:folHlink>
          <a:srgbClr val="0C11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F9F9F5"/>
        </a:hlink>
        <a:folHlink>
          <a:srgbClr val="0C11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D453E"/>
        </a:accent4>
        <a:accent5>
          <a:srgbClr val="E0EBF7"/>
        </a:accent5>
        <a:accent6>
          <a:srgbClr val="E0AD59"/>
        </a:accent6>
        <a:hlink>
          <a:srgbClr val="242416"/>
        </a:hlink>
        <a:folHlink>
          <a:srgbClr val="0C11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0</TotalTime>
  <Words>735</Words>
  <Application>WPS 演示</Application>
  <PresentationFormat>在屏幕上显示</PresentationFormat>
  <Paragraphs>70</Paragraphs>
  <Slides>10</Slides>
  <Notes>0</Notes>
  <HiddenSlides>0</HiddenSlides>
  <MMClips>1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3" baseType="lpstr">
      <vt:lpstr>Arial</vt:lpstr>
      <vt:lpstr>宋体</vt:lpstr>
      <vt:lpstr>Wingdings</vt:lpstr>
      <vt:lpstr>Times New Roman</vt:lpstr>
      <vt:lpstr>隶书</vt:lpstr>
      <vt:lpstr>华文隶书</vt:lpstr>
      <vt:lpstr>方正舒体</vt:lpstr>
      <vt:lpstr>黑体</vt:lpstr>
      <vt:lpstr>微软雅黑</vt:lpstr>
      <vt:lpstr>Arial Unicode MS</vt:lpstr>
      <vt:lpstr>华文中宋</vt:lpstr>
      <vt:lpstr>华文行楷</vt:lpstr>
      <vt:lpstr>Nature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宜宾学院中文系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党总支</dc:creator>
  <cp:lastModifiedBy>彭贵川</cp:lastModifiedBy>
  <cp:revision>159</cp:revision>
  <dcterms:created xsi:type="dcterms:W3CDTF">2005-10-18T12:14:00Z</dcterms:created>
  <dcterms:modified xsi:type="dcterms:W3CDTF">2018-10-31T14:42:21Z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2052-11.1.0.7881</vt:lpwstr>
  </property>
</Properties>
</file>