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826" r:id="rId3"/>
    <p:sldId id="827" r:id="rId4"/>
    <p:sldId id="828" r:id="rId5"/>
    <p:sldId id="829" r:id="rId6"/>
    <p:sldId id="830" r:id="rId7"/>
    <p:sldId id="831" r:id="rId8"/>
    <p:sldId id="834" r:id="rId9"/>
    <p:sldId id="835" r:id="rId10"/>
    <p:sldId id="836" r:id="rId11"/>
    <p:sldId id="837" r:id="rId12"/>
    <p:sldId id="838" r:id="rId13"/>
    <p:sldId id="839" r:id="rId14"/>
    <p:sldId id="840" r:id="rId15"/>
    <p:sldId id="841" r:id="rId16"/>
    <p:sldId id="842" r:id="rId17"/>
    <p:sldId id="843" r:id="rId18"/>
    <p:sldId id="844" r:id="rId19"/>
    <p:sldId id="845" r:id="rId20"/>
    <p:sldId id="846" r:id="rId2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书记" initials="书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3399FF"/>
    <a:srgbClr val="FF99CC"/>
    <a:srgbClr val="070605"/>
    <a:srgbClr val="0066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/>
    <p:restoredTop sz="94606"/>
  </p:normalViewPr>
  <p:slideViewPr>
    <p:cSldViewPr showGuides="1">
      <p:cViewPr>
        <p:scale>
          <a:sx n="50" d="100"/>
          <a:sy n="50" d="100"/>
        </p:scale>
        <p:origin x="-1098" y="-582"/>
      </p:cViewPr>
      <p:guideLst>
        <p:guide orient="horz" pos="2112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9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42" name="页眉占位符 1126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strike="noStrike" noProof="1" dirty="0"/>
          </a:p>
        </p:txBody>
      </p:sp>
      <p:sp>
        <p:nvSpPr>
          <p:cNvPr id="112643" name="日期占位符 11264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strike="noStrike" noProof="1" dirty="0"/>
          </a:p>
        </p:txBody>
      </p:sp>
      <p:sp>
        <p:nvSpPr>
          <p:cNvPr id="112644" name="页脚占位符 11264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strike="noStrike" noProof="1" dirty="0"/>
          </a:p>
        </p:txBody>
      </p:sp>
      <p:sp>
        <p:nvSpPr>
          <p:cNvPr id="112645" name="灯片编号占位符 11264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1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9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矩形 115713"/>
          <p:cNvSpPr/>
          <p:nvPr/>
        </p:nvSpPr>
        <p:spPr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3075" name="图片 115714" descr="ANABNR2"/>
          <p:cNvPicPr>
            <a:picLocks noChangeAspect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矩形 115715"/>
          <p:cNvSpPr/>
          <p:nvPr/>
        </p:nvSpPr>
        <p:spPr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15717" name="标题 115716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115718" name="副标题 115717"/>
          <p:cNvSpPr>
            <a:spLocks noGrp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57200" lvl="1" indent="114300" algn="ctr">
              <a:buNone/>
              <a:defRPr/>
            </a:lvl2pPr>
            <a:lvl3pPr marL="914400" lvl="2" indent="227330" algn="ctr">
              <a:buNone/>
              <a:defRPr/>
            </a:lvl3pPr>
            <a:lvl4pPr marL="1371600" lvl="3" indent="11303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115719" name="日期占位符 115718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115720" name="页脚占位符 115719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115721" name="灯片编号占位符 115720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16657" cy="5378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24" y="210185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矩形 114689"/>
          <p:cNvSpPr/>
          <p:nvPr/>
        </p:nvSpPr>
        <p:spPr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7" name="矩形 114690"/>
          <p:cNvSpPr/>
          <p:nvPr/>
        </p:nvSpPr>
        <p:spPr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8" name="矩形 114691" descr="Stationery"/>
          <p:cNvSpPr/>
          <p:nvPr/>
        </p:nvSpPr>
        <p:spPr>
          <a:xfrm>
            <a:off x="457200" y="0"/>
            <a:ext cx="1219200" cy="762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9" name="矩形 114692" descr="Stationery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30" name="标题 114693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4695" name="日期占位符 114694"/>
          <p:cNvSpPr>
            <a:spLocks noGrp="1"/>
          </p:cNvSpPr>
          <p:nvPr>
            <p:ph type="dt" sz="half" idx="2"/>
          </p:nvPr>
        </p:nvSpPr>
        <p:spPr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114696" name="页脚占位符 114695"/>
          <p:cNvSpPr>
            <a:spLocks noGrp="1"/>
          </p:cNvSpPr>
          <p:nvPr>
            <p:ph type="ftr" sz="quarter" idx="3"/>
          </p:nvPr>
        </p:nvSpPr>
        <p:spPr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lvl="0" fontAlgn="base"/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pic>
        <p:nvPicPr>
          <p:cNvPr id="1033" name="图片 114696" descr="anabnr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4" name="矩形 114697"/>
          <p:cNvSpPr/>
          <p:nvPr/>
        </p:nvSpPr>
        <p:spPr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zh-CN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14699" name="灯片编号占位符 114698"/>
          <p:cNvSpPr>
            <a:spLocks noGrp="1"/>
          </p:cNvSpPr>
          <p:nvPr>
            <p:ph type="sldNum" sz="quarter" idx="4"/>
          </p:nvPr>
        </p:nvSpPr>
        <p:spPr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charset="0"/>
            </a:endParaRPr>
          </a:p>
        </p:txBody>
      </p:sp>
      <p:sp>
        <p:nvSpPr>
          <p:cNvPr id="1036" name="文本占位符 114699"/>
          <p:cNvSpPr>
            <a:spLocks noGrp="1"/>
          </p:cNvSpPr>
          <p:nvPr>
            <p:ph type="body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4572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45593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lvl="0" indent="-4572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7430" lvl="1" indent="-4559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033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1323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2210" name="文本框 222209"/>
          <p:cNvSpPr txBox="1"/>
          <p:nvPr/>
        </p:nvSpPr>
        <p:spPr>
          <a:xfrm>
            <a:off x="323850" y="476250"/>
            <a:ext cx="8424863" cy="5336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4000" b="1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      </a:t>
            </a:r>
            <a:r>
              <a:rPr lang="en-US" altLang="zh-CN" sz="4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     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第二章 思维模型与有声表达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900" b="1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    一、批判式语言思维</a:t>
            </a:r>
            <a:endParaRPr lang="zh-CN" altLang="en-US" sz="2900" b="1" dirty="0">
              <a:solidFill>
                <a:srgbClr val="0000FF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（一）概念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在有声语言和书面语言活动中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,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运用认知技能和策略对所学东西的真实性、精确性、性质与价值进行个人判断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,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从而对做什么和相信什么做出合理决策的思维活动。</a:t>
            </a:r>
            <a:endParaRPr lang="zh-CN" altLang="en-US" sz="29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（二）批判式语言思维的构成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8052" name="文本框 258051"/>
          <p:cNvSpPr txBox="1"/>
          <p:nvPr/>
        </p:nvSpPr>
        <p:spPr>
          <a:xfrm>
            <a:off x="684213" y="1196975"/>
            <a:ext cx="8135937" cy="41078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（三）发散语言思维使用范式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）寻找发散方向（大胆假设）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）寻找发散元素（大胆求证）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3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）排列组合问题（大胆表述）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4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）评估发散问题（打破常规）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5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）选择最佳方案（大胆实施）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8052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8052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14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8052">
                                            <p:txEl>
                                              <p:charRg st="14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8052">
                                            <p:txEl>
                                              <p:charRg st="14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3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8052">
                                            <p:txEl>
                                              <p:charRg st="3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8052">
                                            <p:txEl>
                                              <p:charRg st="3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8052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8052">
                                            <p:txEl>
                                              <p:charRg st="4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62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8052">
                                            <p:txEl>
                                              <p:charRg st="62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8052">
                                            <p:txEl>
                                              <p:charRg st="62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charRg st="7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8052">
                                            <p:txEl>
                                              <p:charRg st="7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8052">
                                            <p:txEl>
                                              <p:charRg st="7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3714" name="文本框 243713"/>
          <p:cNvSpPr txBox="1"/>
          <p:nvPr/>
        </p:nvSpPr>
        <p:spPr>
          <a:xfrm>
            <a:off x="1371600" y="1524000"/>
            <a:ext cx="6477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imes New Roman" panose="02020603050405020304" charset="0"/>
            </a:endParaRPr>
          </a:p>
        </p:txBody>
      </p:sp>
      <p:sp>
        <p:nvSpPr>
          <p:cNvPr id="243715" name="文本框 243714"/>
          <p:cNvSpPr txBox="1"/>
          <p:nvPr/>
        </p:nvSpPr>
        <p:spPr>
          <a:xfrm>
            <a:off x="395288" y="1268413"/>
            <a:ext cx="8748712" cy="3496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5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（四）发散语言思维案例运用</a:t>
            </a:r>
            <a:endParaRPr lang="zh-CN" altLang="en-US" sz="36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案例一：尤伯罗斯与奥运会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案例二：分粥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案例三：别针的用途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5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endParaRPr lang="zh-CN" altLang="en-US" sz="35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35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715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715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charRg st="16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3715">
                                            <p:txEl>
                                              <p:charRg st="16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3715">
                                            <p:txEl>
                                              <p:charRg st="16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charRg st="33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3715">
                                            <p:txEl>
                                              <p:charRg st="33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3715">
                                            <p:txEl>
                                              <p:charRg st="33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9620" name="文本框 239619"/>
          <p:cNvSpPr txBox="1"/>
          <p:nvPr/>
        </p:nvSpPr>
        <p:spPr>
          <a:xfrm>
            <a:off x="776605" y="221615"/>
            <a:ext cx="8280400" cy="70434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4000" b="1" dirty="0">
                <a:latin typeface="Times New Roman" panose="02020603050405020304" charset="0"/>
              </a:rPr>
              <a:t>      </a:t>
            </a:r>
            <a:r>
              <a:rPr lang="zh-CN" altLang="en-US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三、逆向思维</a:t>
            </a:r>
            <a:endParaRPr lang="zh-CN" altLang="en-US" sz="32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   （一）概念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  从相反方向思考问题。即一反传统看法，提出了现之相对或相反解决问题的办法或观点。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      （二）特点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   打破人们的思维定势，对传统观念进行反思更新。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CN" altLang="en-US" sz="29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（三）使用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华文新魏" pitchFamily="2" charset="-122"/>
                <a:ea typeface="华文新魏" pitchFamily="2" charset="-122"/>
                <a:sym typeface="+mn-ea"/>
              </a:rPr>
              <a:t>    </a:t>
            </a:r>
            <a:r>
              <a:rPr lang="zh-CN" altLang="en-US" sz="2900" b="1" dirty="0">
                <a:solidFill>
                  <a:srgbClr val="07060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（1）反转型：反向入手，产生新意。    </a:t>
            </a:r>
            <a:endParaRPr lang="zh-CN" altLang="en-US" sz="2900" b="1" dirty="0">
              <a:solidFill>
                <a:srgbClr val="07060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（2）转换型：转换视角，达到目的。</a:t>
            </a:r>
            <a:endParaRPr lang="zh-CN" altLang="en-US" sz="2900" b="1" dirty="0">
              <a:solidFill>
                <a:srgbClr val="07060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（</a:t>
            </a:r>
            <a:r>
              <a:rPr lang="en-US" altLang="zh-CN" sz="2900" b="1" dirty="0">
                <a:solidFill>
                  <a:srgbClr val="07060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900" b="1" dirty="0">
                <a:solidFill>
                  <a:srgbClr val="07060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）逆用型：化弊为利，解决问题。</a:t>
            </a:r>
            <a:endParaRPr lang="zh-CN" altLang="en-US" sz="2900" b="1" dirty="0">
              <a:solidFill>
                <a:srgbClr val="07060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spcBef>
                <a:spcPct val="50000"/>
              </a:spcBef>
            </a:pP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0644" name="文本框 240643"/>
          <p:cNvSpPr txBox="1"/>
          <p:nvPr/>
        </p:nvSpPr>
        <p:spPr>
          <a:xfrm>
            <a:off x="539750" y="476250"/>
            <a:ext cx="8064500" cy="560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语言思维案例讨论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charset="0"/>
                <a:ea typeface="黑体" panose="02010609060101010101" pitchFamily="2" charset="-122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课堂讨论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2" charset="-122"/>
              </a:rPr>
              <a:t>：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charset="0"/>
              </a:rPr>
              <a:t>        </a:t>
            </a:r>
            <a:endParaRPr lang="zh-CN" altLang="en-US" dirty="0">
              <a:solidFill>
                <a:srgbClr val="000000"/>
              </a:solidFill>
              <a:latin typeface="Times New Roman" panose="0202060305040502030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       有一个流传很广的故事，说是香港一对夫妻买了一栋海滨别墅，他们请了一个菲佣，养了一只名贵的宠物。但是因为要交别墅的月供，所以这对夫妻每天天一亮就出门，忙到天黑才能回家。而大部分的时间，就是请来的菲佣躺在客厅的沙发上，怀里抱着那只名贵的宠物，透过落地长窗欣赏海滨的美景。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charset="0"/>
                <a:ea typeface="黑体" panose="02010609060101010101" pitchFamily="2" charset="-122"/>
              </a:rPr>
              <a:t>       到底是谁过上了好日子？是那对夫妻还是那个菲佣？ </a:t>
            </a:r>
            <a:endParaRPr lang="en-US" altLang="zh-CN" sz="2800" b="1">
              <a:solidFill>
                <a:srgbClr val="000000"/>
              </a:solidFill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064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>
                                            <p:txEl>
                                              <p:charRg st="9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0644">
                                            <p:txEl>
                                              <p:charRg st="9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>
                                            <p:txEl>
                                              <p:charRg st="26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40644">
                                            <p:txEl>
                                              <p:charRg st="26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>
                                            <p:txEl>
                                              <p:charRg st="164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40644">
                                            <p:txEl>
                                              <p:charRg st="164" end="2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08" name="文本框 251907"/>
          <p:cNvSpPr txBox="1"/>
          <p:nvPr/>
        </p:nvSpPr>
        <p:spPr>
          <a:xfrm>
            <a:off x="967740" y="1052830"/>
            <a:ext cx="7515225" cy="47625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en-US" altLang="zh-CN" sz="34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zh-CN" altLang="en-US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课堂</a:t>
            </a:r>
            <a:r>
              <a:rPr lang="zh-CN" altLang="en-US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讨论：</a:t>
            </a:r>
            <a:endParaRPr lang="zh-CN" altLang="en-US" sz="32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32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en-US" altLang="zh-CN" sz="32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19</a:t>
            </a:r>
            <a:r>
              <a:rPr lang="zh-CN" altLang="en-US" sz="32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世纪末，伦琴射线发现者收到一封信，写信者说他胸中残留着一颗子弹，须用射线治疗，他请伦琴寄点射线或和一份说明书给他，如何运用逆向语言思维代伦琴给来信者回一句话呢？</a:t>
            </a:r>
            <a:endParaRPr lang="zh-CN" altLang="en-US" sz="3200" b="1" dirty="0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  <a:p>
            <a:endParaRPr lang="zh-CN" altLang="en-US" sz="3200" b="1" dirty="0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8292" name="文本框 268291"/>
          <p:cNvSpPr txBox="1"/>
          <p:nvPr/>
        </p:nvSpPr>
        <p:spPr>
          <a:xfrm>
            <a:off x="900113" y="692150"/>
            <a:ext cx="7704137" cy="61391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      </a:t>
            </a:r>
            <a:r>
              <a:rPr lang="en-US" altLang="zh-CN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课堂讨论：</a:t>
            </a:r>
            <a:endParaRPr lang="zh-CN" altLang="en-US" sz="3000" b="1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3000" b="1" dirty="0">
                <a:solidFill>
                  <a:srgbClr val="000000"/>
                </a:solidFill>
                <a:latin typeface="Times New Roman" panose="02020603050405020304" charset="0"/>
              </a:rPr>
              <a:t>        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酒店唯一的一套高级套房已经有人住，酒店急需这间高级套房接待政府领导，需要旅客配合，如何说服旅客搬到另外一个套间？</a:t>
            </a:r>
            <a:endParaRPr lang="zh-CN" altLang="en-US" sz="3000" b="1" dirty="0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  <a:buClrTx/>
              <a:buFont typeface="Arial" panose="020B0604020202020204" pitchFamily="34" charset="0"/>
              <a:buNone/>
            </a:pP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sym typeface="+mn-ea"/>
              </a:rPr>
              <a:t>       课堂讨论：</a:t>
            </a:r>
            <a:endParaRPr lang="zh-CN" altLang="en-US" sz="30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  <a:buClrTx/>
              <a:buFont typeface="Arial" panose="020B0604020202020204" pitchFamily="34" charset="0"/>
              <a:buNone/>
            </a:pP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  <a:sym typeface="+mn-ea"/>
              </a:rPr>
              <a:t>       正局长和副局长在同一时间安排你分别到成都和重庆开会，并都要求当天赶回，你先开哪个会？</a:t>
            </a:r>
            <a:endParaRPr lang="zh-CN" altLang="en-US" sz="3000" b="1" dirty="0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endParaRPr lang="zh-CN" altLang="en-US" sz="3000" b="1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  <a:buClrTx/>
              <a:buFont typeface="Arial" panose="020B0604020202020204" pitchFamily="34" charset="0"/>
              <a:buNone/>
            </a:pPr>
            <a:endParaRPr lang="zh-CN" altLang="en-US" sz="3000" b="1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5092" name="文本框 345091"/>
          <p:cNvSpPr txBox="1"/>
          <p:nvPr/>
        </p:nvSpPr>
        <p:spPr>
          <a:xfrm>
            <a:off x="611188" y="981075"/>
            <a:ext cx="8281987" cy="7804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  <a:buClrTx/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    </a:t>
            </a:r>
            <a:endParaRPr lang="zh-CN" altLang="en-US" sz="3200" b="1" dirty="0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7508" name="文本框 277507"/>
          <p:cNvSpPr txBox="1"/>
          <p:nvPr/>
        </p:nvSpPr>
        <p:spPr>
          <a:xfrm>
            <a:off x="1503363" y="1972310"/>
            <a:ext cx="6624637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charset="0"/>
                <a:ea typeface="隶书" pitchFamily="49" charset="-122"/>
              </a:rPr>
              <a:t>案例分析：</a:t>
            </a:r>
            <a:r>
              <a:rPr lang="zh-CN" alt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Times New Roman" panose="02020603050405020304" charset="0"/>
                <a:ea typeface="隶书" pitchFamily="49" charset="-122"/>
              </a:rPr>
              <a:t>三方会谈（视频）</a:t>
            </a:r>
            <a:endParaRPr lang="zh-CN" altLang="en-US" sz="4000" b="1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latin typeface="Times New Roman" panose="02020603050405020304" charset="0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Times New Roman" panose="02020603050405020304" charset="0"/>
                <a:ea typeface="隶书" pitchFamily="49" charset="-122"/>
              </a:rPr>
              <a:t>时长：</a:t>
            </a:r>
            <a:r>
              <a:rPr lang="en-US" altLang="zh-CN" sz="4000" b="1" dirty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latin typeface="Times New Roman" panose="02020603050405020304" charset="0"/>
                <a:ea typeface="隶书" pitchFamily="49" charset="-122"/>
              </a:rPr>
              <a:t>9:59</a:t>
            </a:r>
            <a:endParaRPr lang="zh-CN" altLang="en-US" sz="4000" b="1" dirty="0">
              <a:ln>
                <a:solidFill>
                  <a:sysClr val="windowText" lastClr="000000"/>
                </a:solidFill>
              </a:ln>
              <a:solidFill>
                <a:srgbClr val="000000"/>
              </a:solidFill>
              <a:latin typeface="Times New Roman" panose="02020603050405020304" charset="0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8532" name="文本框 278531"/>
          <p:cNvSpPr txBox="1"/>
          <p:nvPr/>
        </p:nvSpPr>
        <p:spPr>
          <a:xfrm>
            <a:off x="755650" y="765175"/>
            <a:ext cx="8064500" cy="45231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第一个回合</a:t>
            </a:r>
            <a:endParaRPr lang="zh-CN" altLang="en-US" sz="32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 张白鹿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charset="0"/>
                <a:ea typeface="隶书" pitchFamily="49" charset="-122"/>
              </a:rPr>
              <a:t>VS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田雨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 张白鹿（攻）：绝交 明抢 思想爱情</a:t>
            </a:r>
            <a:r>
              <a:rPr lang="en-US" altLang="zh-CN" sz="3200" b="1">
                <a:solidFill>
                  <a:srgbClr val="070605"/>
                </a:solidFill>
                <a:latin typeface="Times New Roman" panose="02020603050405020304" charset="0"/>
                <a:ea typeface="隶书" pitchFamily="49" charset="-122"/>
              </a:rPr>
              <a:t>——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道德理智 军事百科全书 为他做任何事情 荒废自己的专业 不嫌弃他 让他轻松 从你那儿得不到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 田  雨（守）：你没有错 我理解  我做得很不好 我光彩 我们不该抢 我们结婚的约定 我想和他说几句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9556" name="文本框 279555"/>
          <p:cNvSpPr txBox="1"/>
          <p:nvPr/>
        </p:nvSpPr>
        <p:spPr>
          <a:xfrm>
            <a:off x="468313" y="0"/>
            <a:ext cx="8424862" cy="6092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30000"/>
              </a:lnSpc>
            </a:pPr>
            <a:r>
              <a:rPr lang="zh-CN" altLang="en-US" sz="3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第二个回合</a:t>
            </a:r>
            <a:endParaRPr lang="zh-CN" altLang="en-US" sz="30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田雨</a:t>
            </a:r>
            <a:r>
              <a:rPr lang="en-US" altLang="zh-CN" sz="3000" b="1">
                <a:solidFill>
                  <a:srgbClr val="FF0000"/>
                </a:solidFill>
                <a:latin typeface="Times New Roman" panose="02020603050405020304" charset="0"/>
                <a:ea typeface="隶书" pitchFamily="49" charset="-122"/>
              </a:rPr>
              <a:t>VS</a:t>
            </a: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李云龙</a:t>
            </a:r>
            <a:endParaRPr lang="zh-CN" altLang="en-US" sz="30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田雨：尽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妻子</a:t>
            </a: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的义务</a:t>
            </a:r>
            <a:r>
              <a:rPr lang="en-US" altLang="zh-CN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;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不隐瞒</a:t>
            </a: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自己的观点</a:t>
            </a:r>
            <a:r>
              <a:rPr lang="en-US" altLang="zh-CN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;</a:t>
            </a: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爱人之间应该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平等</a:t>
            </a:r>
            <a:r>
              <a:rPr lang="en-US" altLang="zh-CN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;</a:t>
            </a: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爱人不是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占有</a:t>
            </a:r>
            <a:r>
              <a:rPr lang="en-US" altLang="zh-CN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;</a:t>
            </a: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如果你还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爱我</a:t>
            </a:r>
            <a:r>
              <a:rPr lang="zh-CN" altLang="en-US" sz="30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，我愿意改掉自己的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缺点</a:t>
            </a:r>
            <a:r>
              <a:rPr lang="en-US" altLang="zh-CN" sz="3000" b="1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;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如果你不爱我了，我马上跟你去办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离婚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协议</a:t>
            </a:r>
            <a:r>
              <a:rPr lang="en-US" altLang="zh-CN" sz="3000" b="1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;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如果你舍不得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孩子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，我就让他跟你生活在一起</a:t>
            </a:r>
            <a:r>
              <a:rPr lang="en-US" altLang="zh-CN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;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要是你不愿意和孩子一起生活，我也会好好教育他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尊敬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自己的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父亲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，保持好和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白鹿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的友谊，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经常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带孩子来看你们</a:t>
            </a:r>
            <a:r>
              <a:rPr lang="en-US" altLang="zh-CN" sz="3000" b="1">
                <a:latin typeface="隶书" pitchFamily="49" charset="-122"/>
                <a:ea typeface="隶书" pitchFamily="49" charset="-122"/>
              </a:rPr>
              <a:t>;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如果你有</a:t>
            </a:r>
            <a:r>
              <a:rPr lang="zh-CN" altLang="en-US" sz="3000" b="1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任何需要，</a:t>
            </a:r>
            <a:r>
              <a:rPr lang="zh-CN" altLang="en-US" sz="3000" b="1" dirty="0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我会为你做</a:t>
            </a:r>
            <a:r>
              <a:rPr lang="zh-CN" altLang="en-US" sz="3000" b="1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任何事情 因为我</a:t>
            </a:r>
            <a:r>
              <a:rPr lang="zh-CN" altLang="en-US" sz="3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爱</a:t>
            </a:r>
            <a:r>
              <a:rPr lang="zh-CN" altLang="en-US" sz="3000" b="1" dirty="0">
                <a:solidFill>
                  <a:srgbClr val="0000FF"/>
                </a:solidFill>
                <a:latin typeface="隶书" pitchFamily="49" charset="-122"/>
                <a:ea typeface="隶书" pitchFamily="49" charset="-122"/>
              </a:rPr>
              <a:t>你们 </a:t>
            </a:r>
            <a:endParaRPr lang="zh-CN" altLang="en-US" sz="3000" b="1" dirty="0">
              <a:solidFill>
                <a:srgbClr val="0000FF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3234" name="文本框 223233"/>
          <p:cNvSpPr txBox="1"/>
          <p:nvPr/>
        </p:nvSpPr>
        <p:spPr>
          <a:xfrm>
            <a:off x="395288" y="333375"/>
            <a:ext cx="8532812" cy="54508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5000"/>
              </a:lnSpc>
            </a:pPr>
            <a:r>
              <a:rPr lang="en-US" altLang="zh-CN" sz="3800" b="1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en-US" altLang="zh-CN" sz="2800" b="1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、批判精神</a:t>
            </a:r>
            <a:endParaRPr lang="zh-CN" altLang="en-US" sz="32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5000"/>
              </a:lnSpc>
            </a:pP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有意识的进行评判的心理状态、意愿和倾向，它激活个体的批判思维意识，促使个体朝向特定的方向去思考，并用审视的眼光来看待问题。</a:t>
            </a:r>
            <a:r>
              <a:rPr lang="zh-CN" altLang="en-US" sz="3200" dirty="0">
                <a:latin typeface="Times New Roman" panose="02020603050405020304" charset="0"/>
              </a:rPr>
              <a:t> </a:t>
            </a:r>
            <a:endParaRPr lang="zh-CN" altLang="en-US" sz="32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5000"/>
              </a:lnSpc>
            </a:pP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批判精神包括</a:t>
            </a:r>
            <a:r>
              <a:rPr lang="en-US" altLang="zh-CN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:</a:t>
            </a:r>
            <a:r>
              <a:rPr lang="zh-CN" altLang="en-US" sz="32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独立意识、开放心理、充满自信、主动思考、尊重他人、不迷信权威、自我矫正的愿望等。</a:t>
            </a:r>
            <a:endParaRPr lang="zh-CN" altLang="en-US" sz="32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800" b="1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</a:t>
            </a:r>
            <a:endParaRPr lang="zh-CN" altLang="en-US" sz="38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323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323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charRg st="1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3234">
                                            <p:txEl>
                                              <p:charRg st="1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3234">
                                            <p:txEl>
                                              <p:charRg st="1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charRg st="75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3234">
                                            <p:txEl>
                                              <p:charRg st="75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3234">
                                            <p:txEl>
                                              <p:charRg st="75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charRg st="13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3234">
                                            <p:txEl>
                                              <p:charRg st="13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3234">
                                            <p:txEl>
                                              <p:charRg st="13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4258" name="文本框 224257"/>
          <p:cNvSpPr txBox="1"/>
          <p:nvPr/>
        </p:nvSpPr>
        <p:spPr>
          <a:xfrm>
            <a:off x="250825" y="1052513"/>
            <a:ext cx="8893175" cy="3359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43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</a:t>
            </a:r>
            <a:r>
              <a:rPr lang="en-US" altLang="zh-CN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、批判性思维技能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进行有效批判思维活动所应具备的技能和策略。</a:t>
            </a:r>
            <a:endParaRPr lang="zh-CN" altLang="en-US" sz="29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批判性思维技能包括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: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推理技能、分析技能、检验技能、决策和解决问题的技能等。</a:t>
            </a:r>
            <a:endParaRPr lang="zh-CN" altLang="en-US" sz="29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9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5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58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charRg st="14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4258">
                                            <p:txEl>
                                              <p:charRg st="14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4258">
                                            <p:txEl>
                                              <p:charRg st="14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>
                                            <p:txEl>
                                              <p:charRg st="4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4258">
                                            <p:txEl>
                                              <p:charRg st="4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4258">
                                            <p:txEl>
                                              <p:charRg st="4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82" name="文本框 225281"/>
          <p:cNvSpPr txBox="1"/>
          <p:nvPr/>
        </p:nvSpPr>
        <p:spPr>
          <a:xfrm>
            <a:off x="250825" y="620713"/>
            <a:ext cx="8604250" cy="42405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90000"/>
              </a:lnSpc>
            </a:pPr>
            <a:r>
              <a:rPr lang="en-US" altLang="zh-CN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（三）批判语言思维的意义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90000"/>
              </a:lnSpc>
            </a:pP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1.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社会进步和个人发展的需要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90000"/>
              </a:lnSpc>
            </a:pP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2.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信息时代工作和学习、生活的需要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90000"/>
              </a:lnSpc>
            </a:pP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3.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破除盲从和迷信的需要</a:t>
            </a:r>
            <a:endParaRPr lang="zh-CN" altLang="en-US" sz="29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zh-CN" altLang="en-US" sz="2900" b="1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28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>
                                            <p:txEl>
                                              <p:charRg st="13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5282">
                                            <p:txEl>
                                              <p:charRg st="13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>
                                            <p:txEl>
                                              <p:charRg st="28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5282">
                                            <p:txEl>
                                              <p:charRg st="28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>
                                            <p:txEl>
                                              <p:charRg st="46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25282">
                                            <p:txEl>
                                              <p:charRg st="46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6306" name="文本框 226305"/>
          <p:cNvSpPr txBox="1"/>
          <p:nvPr/>
        </p:nvSpPr>
        <p:spPr>
          <a:xfrm>
            <a:off x="250825" y="765175"/>
            <a:ext cx="8569325" cy="67036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40000"/>
              </a:lnSpc>
            </a:pPr>
            <a:r>
              <a:rPr lang="en-US" altLang="zh-CN" sz="3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(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四</a:t>
            </a:r>
            <a:r>
              <a:rPr lang="en-US" altLang="zh-CN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)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批判语言思维案例讨论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掌握方法：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1.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寻找问题方向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2.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找出结构元素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3.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排列组合问题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4.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形成批判思维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5.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形成有声语言 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endParaRPr lang="zh-CN" altLang="en-US" sz="3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3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</a:t>
            </a:r>
            <a:endParaRPr lang="zh-CN" altLang="en-US" sz="3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3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26308" name="动作按钮: 前进或下一项 226307">
            <a:hlinkClick r:id="rId1" action="ppaction://hlinksldjump"/>
          </p:cNvPr>
          <p:cNvSpPr/>
          <p:nvPr/>
        </p:nvSpPr>
        <p:spPr>
          <a:xfrm>
            <a:off x="6877050" y="6021388"/>
            <a:ext cx="863600" cy="503237"/>
          </a:xfrm>
          <a:prstGeom prst="actionButtonForwardNext">
            <a:avLst/>
          </a:prstGeom>
          <a:solidFill>
            <a:schemeClr val="accent1">
              <a:alpha val="24001"/>
            </a:schemeClr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0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0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16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6306">
                                            <p:txEl>
                                              <p:charRg st="16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6306">
                                            <p:txEl>
                                              <p:charRg st="16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24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6306">
                                            <p:txEl>
                                              <p:charRg st="24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6306">
                                            <p:txEl>
                                              <p:charRg st="24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35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6306">
                                            <p:txEl>
                                              <p:charRg st="35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6306">
                                            <p:txEl>
                                              <p:charRg st="35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46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6306">
                                            <p:txEl>
                                              <p:charRg st="46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6306">
                                            <p:txEl>
                                              <p:charRg st="46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57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6306">
                                            <p:txEl>
                                              <p:charRg st="57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6306">
                                            <p:txEl>
                                              <p:charRg st="57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6306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6306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8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6306">
                                            <p:txEl>
                                              <p:charRg st="8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6306">
                                            <p:txEl>
                                              <p:charRg st="8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charRg st="87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6306">
                                            <p:txEl>
                                              <p:charRg st="87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6306">
                                            <p:txEl>
                                              <p:charRg st="87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7330" name="文本框 227329"/>
          <p:cNvSpPr txBox="1"/>
          <p:nvPr/>
        </p:nvSpPr>
        <p:spPr>
          <a:xfrm>
            <a:off x="457200" y="549275"/>
            <a:ext cx="8686800" cy="30327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200000"/>
              </a:lnSpc>
            </a:pPr>
            <a:r>
              <a:rPr lang="en-US" altLang="zh-CN" sz="3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en-US" altLang="zh-CN" sz="38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讨论</a:t>
            </a:r>
            <a:r>
              <a:rPr lang="zh-CN" altLang="en-US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sym typeface="+mn-ea"/>
              </a:rPr>
              <a:t>:</a:t>
            </a:r>
            <a:r>
              <a:rPr lang="zh-CN" altLang="en-US" sz="36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癞蛤蟆想吃天鹅肉</a:t>
            </a:r>
            <a:endParaRPr lang="zh-CN" altLang="en-US" sz="36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altLang="en-US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  <a:sym typeface="+mn-ea"/>
              </a:rPr>
              <a:t>讨论:</a:t>
            </a:r>
            <a:r>
              <a:rPr lang="zh-CN" altLang="en-US" sz="36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  <a:sym typeface="+mn-ea"/>
              </a:rPr>
              <a:t>满壶水全不响,半壶水响叮当</a:t>
            </a:r>
            <a:endParaRPr lang="zh-CN" altLang="en-US" sz="36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6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charRg st="15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0">
                                            <p:txEl>
                                              <p:charRg st="15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0">
                                            <p:txEl>
                                              <p:charRg st="15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0402" name="文本框 230401"/>
          <p:cNvSpPr txBox="1"/>
          <p:nvPr/>
        </p:nvSpPr>
        <p:spPr>
          <a:xfrm>
            <a:off x="250825" y="981075"/>
            <a:ext cx="8893175" cy="56851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</a:pPr>
            <a:r>
              <a:rPr lang="en-US" altLang="zh-CN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    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（五）寻找批判语言思维的对象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第一、大众思维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第二、领导思维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第三、自我思维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第四、传统思维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第五、专家思维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48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</a:t>
            </a:r>
            <a:endParaRPr lang="zh-CN" altLang="en-US" sz="4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8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charRg st="15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2">
                                            <p:txEl>
                                              <p:charRg st="15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2">
                                            <p:txEl>
                                              <p:charRg st="15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2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2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charRg st="33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2">
                                            <p:txEl>
                                              <p:charRg st="33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2">
                                            <p:txEl>
                                              <p:charRg st="33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charRg st="42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0402">
                                            <p:txEl>
                                              <p:charRg st="42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0402">
                                            <p:txEl>
                                              <p:charRg st="42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charRg st="5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0402">
                                            <p:txEl>
                                              <p:charRg st="5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0402">
                                            <p:txEl>
                                              <p:charRg st="5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charRg st="6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0402">
                                            <p:txEl>
                                              <p:charRg st="6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0402">
                                            <p:txEl>
                                              <p:charRg st="6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4980" name="文本框 254979"/>
          <p:cNvSpPr txBox="1"/>
          <p:nvPr/>
        </p:nvSpPr>
        <p:spPr>
          <a:xfrm>
            <a:off x="611188" y="936625"/>
            <a:ext cx="7920037" cy="48285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40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    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二、发散性思维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   （一）概念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是指从已知信息中产生大量的变化的独特新信息的思维方法，它是对同一个问题从多种角度着眼，搜寻多种可能性，从多方面探求答案的思维过程。</a:t>
            </a:r>
            <a:endParaRPr lang="zh-CN" altLang="en-US" sz="45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5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04" name="文本框 256003"/>
          <p:cNvSpPr txBox="1"/>
          <p:nvPr/>
        </p:nvSpPr>
        <p:spPr>
          <a:xfrm>
            <a:off x="611188" y="404813"/>
            <a:ext cx="7704137" cy="5344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dirty="0">
                <a:latin typeface="Times New Roman" panose="02020603050405020304" charset="0"/>
              </a:rPr>
              <a:t>     </a:t>
            </a:r>
            <a:r>
              <a:rPr lang="zh-CN" altLang="en-US" sz="29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（二）特点：</a:t>
            </a:r>
            <a:endParaRPr lang="zh-CN" altLang="en-US" sz="29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latin typeface="隶书" pitchFamily="49" charset="-122"/>
                <a:ea typeface="隶书" pitchFamily="49" charset="-122"/>
              </a:rPr>
              <a:t>  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、积极性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、求异性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3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、广阔性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4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、创造性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 </a:t>
            </a:r>
            <a:r>
              <a:rPr lang="en-US" altLang="zh-CN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5</a:t>
            </a: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、联想性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讨论：曲别针的用途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900" b="1" dirty="0">
                <a:solidFill>
                  <a:srgbClr val="070605"/>
                </a:solidFill>
                <a:latin typeface="隶书" pitchFamily="49" charset="-122"/>
                <a:ea typeface="隶书" pitchFamily="49" charset="-122"/>
              </a:rPr>
              <a:t>   横看成岭侧成峰，远近高低各不同。</a:t>
            </a:r>
            <a:endParaRPr lang="zh-CN" altLang="en-US" sz="2900" b="1" dirty="0">
              <a:solidFill>
                <a:srgbClr val="070605"/>
              </a:solidFill>
              <a:latin typeface="隶书" pitchFamily="49" charset="-122"/>
              <a:ea typeface="隶书" pitchFamily="49" charset="-122"/>
            </a:endParaRPr>
          </a:p>
          <a:p>
            <a:r>
              <a:rPr lang="zh-CN" altLang="en-US" sz="4000" b="1" dirty="0">
                <a:latin typeface="隶书" pitchFamily="49" charset="-122"/>
                <a:ea typeface="隶书" pitchFamily="49" charset="-122"/>
              </a:rPr>
              <a:t>    </a:t>
            </a:r>
            <a:endParaRPr lang="zh-CN" altLang="en-US" sz="4000" b="1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ure">
  <a:themeElements>
    <a:clrScheme name="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1B1B0F"/>
      </a:hlink>
      <a:folHlink>
        <a:srgbClr val="121905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687FCA"/>
        </a:lt1>
        <a:dk2>
          <a:srgbClr val="192449"/>
        </a:dk2>
        <a:lt2>
          <a:srgbClr val="66669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CDCAF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9F9F9F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967DB5"/>
        </a:lt1>
        <a:dk2>
          <a:srgbClr val="192449"/>
        </a:dk2>
        <a:lt2>
          <a:srgbClr val="8061A5"/>
        </a:lt2>
        <a:accent1>
          <a:srgbClr val="D6C9F1"/>
        </a:accent1>
        <a:accent2>
          <a:srgbClr val="FAC164"/>
        </a:accent2>
        <a:accent3>
          <a:srgbClr val="C9C0D6"/>
        </a:accent3>
        <a:accent4>
          <a:srgbClr val="DCDCAF"/>
        </a:accent4>
        <a:accent5>
          <a:srgbClr val="E7E0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1219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1884</Words>
  <Application>WPS 演示</Application>
  <PresentationFormat>在屏幕上显示</PresentationFormat>
  <Paragraphs>117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隶书</vt:lpstr>
      <vt:lpstr>黑体</vt:lpstr>
      <vt:lpstr>华文新魏</vt:lpstr>
      <vt:lpstr>华文行楷</vt:lpstr>
      <vt:lpstr>方正舒体</vt:lpstr>
      <vt:lpstr>微软雅黑</vt:lpstr>
      <vt:lpstr>Arial Unicode MS</vt:lpstr>
      <vt:lpstr>Calibri</vt:lpstr>
      <vt:lpstr>Arial Unicode MS</vt:lpstr>
      <vt:lpstr>Nature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宜宾学院中文系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党总支</dc:creator>
  <cp:lastModifiedBy>......</cp:lastModifiedBy>
  <cp:revision>163</cp:revision>
  <dcterms:created xsi:type="dcterms:W3CDTF">2005-10-18T12:14:56Z</dcterms:created>
  <dcterms:modified xsi:type="dcterms:W3CDTF">2018-10-27T15:54:04Z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2052-10.1.0.7521</vt:lpwstr>
  </property>
</Properties>
</file>