
<file path=[Content_Types].xml><?xml version="1.0" encoding="utf-8"?>
<Types xmlns="http://schemas.openxmlformats.org/package/2006/content-types">
  <Default Extension="jpeg" ContentType="image/jpeg"/>
  <Default Extension="wav" ContentType="audio/x-wav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577" r:id="rId3"/>
    <p:sldId id="578" r:id="rId4"/>
    <p:sldId id="579" r:id="rId5"/>
    <p:sldId id="580" r:id="rId6"/>
    <p:sldId id="581" r:id="rId7"/>
    <p:sldId id="582" r:id="rId8"/>
    <p:sldId id="583" r:id="rId9"/>
    <p:sldId id="584" r:id="rId10"/>
    <p:sldId id="585" r:id="rId11"/>
    <p:sldId id="586" r:id="rId12"/>
    <p:sldId id="587" r:id="rId13"/>
    <p:sldId id="588" r:id="rId14"/>
    <p:sldId id="589" r:id="rId15"/>
    <p:sldId id="590" r:id="rId16"/>
    <p:sldId id="591" r:id="rId17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书记" initials="书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0000FF"/>
    <a:srgbClr val="3399FF"/>
    <a:srgbClr val="FF99CC"/>
    <a:srgbClr val="FF3300"/>
    <a:srgbClr val="FFFF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3"/>
    <p:restoredTop sz="94606"/>
  </p:normalViewPr>
  <p:slideViewPr>
    <p:cSldViewPr showGuides="1">
      <p:cViewPr>
        <p:scale>
          <a:sx n="50" d="100"/>
          <a:sy n="50" d="100"/>
        </p:scale>
        <p:origin x="-2142" y="-6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commentAuthors" Target="commentAuthors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handoutMaster" Target="handoutMasters/handoutMaster1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12642" name="页眉占位符 11264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/>
          </a:p>
        </p:txBody>
      </p:sp>
      <p:sp>
        <p:nvSpPr>
          <p:cNvPr id="112643" name="日期占位符 112642"/>
          <p:cNvSpPr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dirty="0"/>
          </a:p>
        </p:txBody>
      </p:sp>
      <p:sp>
        <p:nvSpPr>
          <p:cNvPr id="112644" name="页脚占位符 112643"/>
          <p:cNvSpPr>
            <a:spLocks noGrp="1"/>
          </p:cNvSpPr>
          <p:nvPr>
            <p:ph type="ftr" sz="quarter" idx="2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zh-CN" altLang="en-US" sz="1200" dirty="0"/>
          </a:p>
        </p:txBody>
      </p:sp>
      <p:sp>
        <p:nvSpPr>
          <p:cNvPr id="112645" name="灯片编号占位符 112644"/>
          <p:cNvSpPr>
            <a:spLocks noGrp="1"/>
          </p:cNvSpPr>
          <p:nvPr>
            <p:ph type="sldNum" sz="quarter" idx="3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17442" name="页眉占位符 31744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/>
          </a:p>
        </p:txBody>
      </p:sp>
      <p:sp>
        <p:nvSpPr>
          <p:cNvPr id="317443" name="日期占位符 31744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dirty="0"/>
          </a:p>
        </p:txBody>
      </p:sp>
      <p:sp>
        <p:nvSpPr>
          <p:cNvPr id="317444" name="幻灯片图像占位符 317443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17445" name="文本占位符 31744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17446" name="页脚占位符 31744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zh-CN" altLang="en-US" sz="1200" dirty="0"/>
          </a:p>
        </p:txBody>
      </p:sp>
      <p:sp>
        <p:nvSpPr>
          <p:cNvPr id="317447" name="灯片编号占位符 31744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path path="rect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15714" name="矩形 115713"/>
          <p:cNvSpPr/>
          <p:nvPr/>
        </p:nvSpPr>
        <p:spPr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pic>
        <p:nvPicPr>
          <p:cNvPr id="115715" name="图片 115714" descr="ANABNR2"/>
          <p:cNvPicPr>
            <a:picLocks noChangeAspect="1"/>
          </p:cNvPicPr>
          <p:nvPr/>
        </p:nvPicPr>
        <p:blipFill>
          <a:blip r:embed="rId2"/>
          <a:srcRect l="-900" t="-1314" r="-2" b="-36961"/>
          <a:stretch>
            <a:fillRect/>
          </a:stretch>
        </p:blipFill>
        <p:spPr>
          <a:xfrm>
            <a:off x="533400" y="3200400"/>
            <a:ext cx="8458200" cy="11588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5716" name="矩形 115715"/>
          <p:cNvSpPr/>
          <p:nvPr/>
        </p:nvSpPr>
        <p:spPr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5717" name="标题 115716"/>
          <p:cNvSpPr>
            <a:spLocks noGrp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lvl="0">
              <a:defRPr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15718" name="副标题 115717"/>
          <p:cNvSpPr>
            <a:spLocks noGrp="1"/>
          </p:cNvSpPr>
          <p:nvPr>
            <p:ph type="subTitle" idx="1"/>
          </p:nvPr>
        </p:nvSpPr>
        <p:spPr>
          <a:xfrm>
            <a:off x="2038350" y="4351338"/>
            <a:ext cx="6400800" cy="1371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>
              <a:buNone/>
              <a:defRPr/>
            </a:lvl1pPr>
            <a:lvl2pPr marL="457200" lvl="1" indent="114300" algn="ctr">
              <a:buNone/>
              <a:defRPr/>
            </a:lvl2pPr>
            <a:lvl3pPr marL="914400" lvl="2" indent="227330" algn="ctr">
              <a:buNone/>
              <a:defRPr/>
            </a:lvl3pPr>
            <a:lvl4pPr marL="1371600" lvl="3" indent="11303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/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15719" name="日期占位符 115718"/>
          <p:cNvSpPr>
            <a:spLocks noGrp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15720" name="页脚占位符 115719"/>
          <p:cNvSpPr>
            <a:spLocks noGrp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15721" name="灯片编号占位符 115720"/>
          <p:cNvSpPr>
            <a:spLocks noGrp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716657" cy="53784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30724" y="2101850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3.png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path path="rect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14690" name="矩形 114689"/>
          <p:cNvSpPr/>
          <p:nvPr/>
        </p:nvSpPr>
        <p:spPr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4691" name="矩形 114690"/>
          <p:cNvSpPr/>
          <p:nvPr/>
        </p:nvSpPr>
        <p:spPr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4692" name="矩形 114691" descr="Stationery"/>
          <p:cNvSpPr/>
          <p:nvPr/>
        </p:nvSpPr>
        <p:spPr>
          <a:xfrm>
            <a:off x="457200" y="0"/>
            <a:ext cx="1219200" cy="762000"/>
          </a:xfrm>
          <a:prstGeom prst="rect">
            <a:avLst/>
          </a:prstGeom>
          <a:blipFill rotWithShape="0">
            <a:blip r:embed="rId12"/>
          </a:blip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4693" name="矩形 114692" descr="Stationery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blipFill rotWithShape="0">
            <a:blip r:embed="rId12"/>
          </a:blip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4694" name="标题 114693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14695" name="日期占位符 114694"/>
          <p:cNvSpPr>
            <a:spLocks noGrp="1"/>
          </p:cNvSpPr>
          <p:nvPr>
            <p:ph type="dt" sz="half" idx="2"/>
          </p:nvPr>
        </p:nvSpPr>
        <p:spPr>
          <a:xfrm>
            <a:off x="1066800" y="64135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14696" name="页脚占位符 114695"/>
          <p:cNvSpPr>
            <a:spLocks noGrp="1"/>
          </p:cNvSpPr>
          <p:nvPr>
            <p:ph type="ftr" sz="quarter" idx="3"/>
          </p:nvPr>
        </p:nvSpPr>
        <p:spPr>
          <a:xfrm>
            <a:off x="3429000" y="64135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pic>
        <p:nvPicPr>
          <p:cNvPr id="114697" name="图片 114696" descr="anabnr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228725" y="0"/>
            <a:ext cx="7915275" cy="7540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4698" name="矩形 114697"/>
          <p:cNvSpPr/>
          <p:nvPr/>
        </p:nvSpPr>
        <p:spPr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4699" name="灯片编号占位符 114698"/>
          <p:cNvSpPr>
            <a:spLocks noGrp="1"/>
          </p:cNvSpPr>
          <p:nvPr>
            <p:ph type="sldNum" sz="quarter" idx="4"/>
          </p:nvPr>
        </p:nvSpPr>
        <p:spPr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14700" name="文本占位符 114699"/>
          <p:cNvSpPr>
            <a:spLocks noGrp="1"/>
          </p:cNvSpPr>
          <p:nvPr>
            <p:ph type="body" idx="1"/>
          </p:nvPr>
        </p:nvSpPr>
        <p:spPr>
          <a:xfrm>
            <a:off x="1066800" y="210185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7200" lvl="0" indent="-4572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anose="05000000000000000000" pitchFamily="2" charset="2"/>
        <a:buChar char="n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027430" lvl="1" indent="-45593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7033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anose="05000000000000000000" pitchFamily="2" charset="2"/>
        <a:buChar char="n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71323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Pct val="6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.wav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3.wav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82" name="文本框 71681"/>
          <p:cNvSpPr txBox="1"/>
          <p:nvPr/>
        </p:nvSpPr>
        <p:spPr>
          <a:xfrm>
            <a:off x="468313" y="908050"/>
            <a:ext cx="8675687" cy="52622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4800" b="1" dirty="0">
                <a:solidFill>
                  <a:srgbClr val="070605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第九章   演讲语言风格</a:t>
            </a:r>
            <a:endParaRPr lang="zh-CN" altLang="en-US" sz="6000" b="1" dirty="0">
              <a:solidFill>
                <a:srgbClr val="070605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5000" b="1" dirty="0">
                <a:solidFill>
                  <a:srgbClr val="070605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</a:t>
            </a:r>
            <a:r>
              <a:rPr lang="en-US" altLang="zh-CN" sz="4800" b="1" dirty="0">
                <a:solidFill>
                  <a:srgbClr val="070605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1</a:t>
            </a:r>
            <a:r>
              <a:rPr lang="zh-CN" altLang="en-US" sz="4800" b="1" dirty="0">
                <a:solidFill>
                  <a:srgbClr val="070605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、凝练美。演讲者运用蕴涵丰富、意义深刻的词语和修辞方式，用语集中而丰满，简洁而味长。</a:t>
            </a:r>
            <a:endParaRPr lang="zh-CN" altLang="en-US" sz="4800" b="1" dirty="0">
              <a:solidFill>
                <a:srgbClr val="070605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600" b="1" dirty="0">
                <a:solidFill>
                  <a:srgbClr val="070605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     </a:t>
            </a:r>
            <a:endParaRPr lang="zh-CN" altLang="en-US" sz="4600" b="1">
              <a:solidFill>
                <a:srgbClr val="070605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charRg st="12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charRg st="56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1250" name="文本框 181249"/>
          <p:cNvSpPr txBox="1"/>
          <p:nvPr/>
        </p:nvSpPr>
        <p:spPr>
          <a:xfrm>
            <a:off x="468313" y="765175"/>
            <a:ext cx="8675687" cy="4343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90000"/>
              </a:lnSpc>
            </a:pPr>
            <a:r>
              <a:rPr lang="en-US" altLang="zh-CN" sz="4600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    </a:t>
            </a:r>
            <a:r>
              <a:rPr lang="zh-CN" altLang="en-US" sz="4400" dirty="0">
                <a:solidFill>
                  <a:srgbClr val="070605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也许，平庸会对你说：对酒当歌，人生几何？哪条大路平稳走哪条，保你一生快乐。</a:t>
            </a:r>
            <a:endParaRPr lang="zh-CN" altLang="en-US" sz="4400" dirty="0">
              <a:solidFill>
                <a:srgbClr val="070605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4400" dirty="0">
                <a:solidFill>
                  <a:srgbClr val="070605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 如果这样，你在平地上走了一辈子，临终时你依然在平地上，而别人尽管在高峰上只攀缘了半步，但他已经站在你的平地之上了</a:t>
            </a:r>
            <a:endParaRPr lang="zh-CN" altLang="en-US" sz="4400" dirty="0">
              <a:solidFill>
                <a:srgbClr val="070605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81252" name="圆角矩形标注 181251"/>
          <p:cNvSpPr/>
          <p:nvPr/>
        </p:nvSpPr>
        <p:spPr>
          <a:xfrm>
            <a:off x="5724525" y="5445125"/>
            <a:ext cx="2160588" cy="792163"/>
          </a:xfrm>
          <a:prstGeom prst="wedgeRoundRectCallout">
            <a:avLst>
              <a:gd name="adj1" fmla="val -100847"/>
              <a:gd name="adj2" fmla="val -7865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3200" b="1" dirty="0">
                <a:solidFill>
                  <a:srgbClr val="070605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朴实</a:t>
            </a:r>
            <a:endParaRPr lang="zh-CN" altLang="en-US" sz="3200" b="1" dirty="0">
              <a:solidFill>
                <a:srgbClr val="070605"/>
              </a:solidFill>
              <a:latin typeface="Times New Roman" panose="02020603050405020304" pitchFamily="18" charset="0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81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1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0" grpId="1"/>
      <p:bldP spid="181252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0226" name="文本框 180225"/>
          <p:cNvSpPr txBox="1"/>
          <p:nvPr/>
        </p:nvSpPr>
        <p:spPr>
          <a:xfrm>
            <a:off x="323850" y="765175"/>
            <a:ext cx="8820150" cy="4486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90000"/>
              </a:lnSpc>
            </a:pPr>
            <a:r>
              <a:rPr lang="en-US" altLang="zh-CN" sz="4000" b="1" dirty="0"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乘着这创世纪的诺亚方舟，理解是那只窥探到大自然、衔回了橄榄枝的鸽子；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沿着千回百折的汨罗江，理解是屈原感叹社会而传唱至今的骚体诗；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拨出高山流水的琴音，理解是蔡锷、小凤仙人生难得一知己的知音一曲。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180228" name="椭圆形标注 180227"/>
          <p:cNvSpPr/>
          <p:nvPr/>
        </p:nvSpPr>
        <p:spPr>
          <a:xfrm>
            <a:off x="3348038" y="5157788"/>
            <a:ext cx="2447925" cy="1150937"/>
          </a:xfrm>
          <a:prstGeom prst="wedgeEllipseCallout">
            <a:avLst>
              <a:gd name="adj1" fmla="val -73931"/>
              <a:gd name="adj2" fmla="val -41722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3200" b="1" dirty="0">
                <a:solidFill>
                  <a:srgbClr val="070605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繁复</a:t>
            </a:r>
            <a:endParaRPr lang="zh-CN" altLang="en-US" sz="3200" b="1" dirty="0">
              <a:solidFill>
                <a:srgbClr val="070605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0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0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6" grpId="0"/>
      <p:bldP spid="180228" grpId="0" bldLvl="0" animBg="1"/>
      <p:bldP spid="180228" grpId="1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9202" name="文本框 179201"/>
          <p:cNvSpPr txBox="1"/>
          <p:nvPr/>
        </p:nvSpPr>
        <p:spPr>
          <a:xfrm>
            <a:off x="539750" y="584200"/>
            <a:ext cx="8604250" cy="6273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95000"/>
              </a:lnSpc>
            </a:pPr>
            <a:r>
              <a:rPr lang="en-US" altLang="zh-CN" sz="4300" b="1" dirty="0">
                <a:solidFill>
                  <a:srgbClr val="070605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 </a:t>
            </a:r>
            <a:r>
              <a:rPr lang="zh-CN" altLang="en-US" sz="4300" b="1" dirty="0">
                <a:solidFill>
                  <a:srgbClr val="070605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敌人一口气铡死了六个同志，让十五岁的你看什么是死。你早知道是怎么回事，没眨眼就走过去，让誓言变成画面。当你的头枕在铡刀的另一边，你告诉刽子手“不怕死的就是共产党员！你是站起来又倒下的，但归根结底你是倒下又站起的！</a:t>
            </a:r>
            <a:endParaRPr lang="zh-CN" altLang="en-US" sz="4300" b="1" dirty="0">
              <a:solidFill>
                <a:srgbClr val="070605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endParaRPr lang="zh-CN" altLang="en-US" sz="4300" b="1" dirty="0">
              <a:solidFill>
                <a:srgbClr val="070605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79204" name="圆角矩形标注 179203"/>
          <p:cNvSpPr/>
          <p:nvPr/>
        </p:nvSpPr>
        <p:spPr>
          <a:xfrm>
            <a:off x="3924300" y="5516563"/>
            <a:ext cx="2665413" cy="1008062"/>
          </a:xfrm>
          <a:prstGeom prst="wedgeRoundRectCallout">
            <a:avLst>
              <a:gd name="adj1" fmla="val -92227"/>
              <a:gd name="adj2" fmla="val -50630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3200" b="1" dirty="0">
                <a:solidFill>
                  <a:srgbClr val="070605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凝练</a:t>
            </a:r>
            <a:endParaRPr lang="zh-CN" altLang="en-US" sz="3200" b="1" dirty="0">
              <a:solidFill>
                <a:srgbClr val="070605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79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179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2" grpId="0"/>
      <p:bldP spid="179204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7826" name="文本框 77825"/>
          <p:cNvSpPr txBox="1"/>
          <p:nvPr/>
        </p:nvSpPr>
        <p:spPr>
          <a:xfrm>
            <a:off x="304800" y="914400"/>
            <a:ext cx="8839200" cy="5251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90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        </a:t>
            </a:r>
            <a:r>
              <a:rPr lang="zh-CN" altLang="en-US" sz="4800" b="1" dirty="0">
                <a:solidFill>
                  <a:srgbClr val="070605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我赞美你太阳！你照亮了人间的道路，照亮了历史的长河，孕育出一部壮美多姿的史诗。</a:t>
            </a:r>
            <a:endParaRPr lang="zh-CN" altLang="en-US" sz="4800" b="1" dirty="0">
              <a:solidFill>
                <a:srgbClr val="070605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4800" b="1" dirty="0">
                <a:solidFill>
                  <a:srgbClr val="070605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  想一想，秦时明月，汉时雄关，郑和帆影，虎门硝烟。</a:t>
            </a:r>
            <a:endParaRPr lang="zh-CN" altLang="en-US" sz="4800" b="1" dirty="0">
              <a:solidFill>
                <a:srgbClr val="070605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4800" b="1" dirty="0">
                <a:solidFill>
                  <a:srgbClr val="070605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  听一听，辛亥钟鸣，</a:t>
            </a:r>
            <a:r>
              <a:rPr lang="en-US" altLang="zh-CN" sz="4800" b="1" dirty="0">
                <a:solidFill>
                  <a:srgbClr val="070605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5.4</a:t>
            </a:r>
            <a:r>
              <a:rPr lang="zh-CN" altLang="en-US" sz="4800" b="1" dirty="0">
                <a:solidFill>
                  <a:srgbClr val="070605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怒吼，北伐枪声，卢沟惊雷。</a:t>
            </a:r>
            <a:endParaRPr lang="zh-CN" altLang="en-US" sz="4800" b="1" dirty="0">
              <a:solidFill>
                <a:srgbClr val="070605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</a:rPr>
              <a:t>     </a:t>
            </a:r>
            <a:endParaRPr lang="zh-CN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78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8850" name="文本框 78849"/>
          <p:cNvSpPr txBox="1"/>
          <p:nvPr/>
        </p:nvSpPr>
        <p:spPr>
          <a:xfrm>
            <a:off x="609600" y="836613"/>
            <a:ext cx="8534400" cy="5649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90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    </a:t>
            </a:r>
            <a:r>
              <a:rPr lang="zh-CN" altLang="en-US" sz="4500" b="1" dirty="0">
                <a:solidFill>
                  <a:srgbClr val="070605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朋友，你看过名山大川的飞瀑吗？</a:t>
            </a:r>
            <a:endParaRPr lang="zh-CN" altLang="en-US" sz="4500" b="1" dirty="0">
              <a:solidFill>
                <a:srgbClr val="070605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4500" b="1" dirty="0">
                <a:solidFill>
                  <a:srgbClr val="070605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    那简直是力与美的化身，他那飞流直下的风姿似骏马奔腾般洒脱，他那砰然千里的气势如大江东去般雄浑。远远望去，仿佛一条驾雾腾飞的猛虎。</a:t>
            </a:r>
            <a:endParaRPr lang="zh-CN" altLang="en-US" sz="4500" b="1" dirty="0">
              <a:solidFill>
                <a:srgbClr val="070605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4500" b="1" dirty="0">
                <a:solidFill>
                  <a:srgbClr val="070605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    我突发奇想，思索着一个人生的命题：积聚与腾飞！</a:t>
            </a:r>
            <a:endParaRPr lang="zh-CN" altLang="en-US" sz="4500" b="1">
              <a:solidFill>
                <a:srgbClr val="070605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9874" name="文本框 79873"/>
          <p:cNvSpPr txBox="1"/>
          <p:nvPr/>
        </p:nvSpPr>
        <p:spPr>
          <a:xfrm>
            <a:off x="468313" y="908050"/>
            <a:ext cx="8229600" cy="53371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latin typeface="Times New Roman" panose="02020603050405020304" pitchFamily="18" charset="0"/>
              </a:rPr>
              <a:t>    </a:t>
            </a:r>
            <a:r>
              <a:rPr lang="zh-CN" altLang="en-US" sz="4300" b="1" dirty="0">
                <a:solidFill>
                  <a:srgbClr val="070605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为黄土地添一抹新绿，在凛冽的寒风中倔强的追求，虽然弱小，毕竟想成长，虽然幼稚，毕竟想成熟，虽然局限，毕竟有梦想，虽然默默无闻，毕竟想证明自己的存在，显示着自己做儿子的价值，这就是黄土地赋予我的性格。</a:t>
            </a:r>
            <a:endParaRPr lang="zh-CN" altLang="en-US" sz="4300" b="1">
              <a:solidFill>
                <a:srgbClr val="070605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2706" name="文本框 72705"/>
          <p:cNvSpPr txBox="1"/>
          <p:nvPr/>
        </p:nvSpPr>
        <p:spPr>
          <a:xfrm>
            <a:off x="395288" y="1628775"/>
            <a:ext cx="8305800" cy="4283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500" b="1" dirty="0">
                <a:latin typeface="隶书" panose="02010509060101010101" pitchFamily="49" charset="-122"/>
                <a:ea typeface="隶书" panose="02010509060101010101" pitchFamily="49" charset="-122"/>
              </a:rPr>
              <a:t>    </a:t>
            </a:r>
            <a:r>
              <a:rPr lang="en-US" altLang="zh-CN" sz="5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2</a:t>
            </a:r>
            <a:r>
              <a:rPr lang="zh-CN" altLang="en-US" sz="5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、繁复的美。在一个语段中围绕一个命题，反复描述说明，加重语气，深化主题。</a:t>
            </a:r>
            <a:endParaRPr lang="zh-CN" altLang="en-US" sz="5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5000" b="1" dirty="0">
                <a:latin typeface="隶书" panose="02010509060101010101" pitchFamily="49" charset="-122"/>
                <a:ea typeface="隶书" panose="02010509060101010101" pitchFamily="49" charset="-122"/>
              </a:rPr>
              <a:t>    </a:t>
            </a:r>
            <a:endParaRPr lang="zh-CN" altLang="en-US" sz="5000" b="1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charRg st="0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6">
                                            <p:txEl>
                                              <p:charRg st="0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6">
                                            <p:txEl>
                                              <p:charRg st="0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charRg st="42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6">
                                            <p:txEl>
                                              <p:charRg st="42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6">
                                            <p:txEl>
                                              <p:charRg st="42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3730" name="文本框 73729"/>
          <p:cNvSpPr txBox="1"/>
          <p:nvPr/>
        </p:nvSpPr>
        <p:spPr>
          <a:xfrm>
            <a:off x="323850" y="1773238"/>
            <a:ext cx="9144000" cy="31781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5000" b="1">
                <a:latin typeface="华文行楷" panose="02010800040101010101" pitchFamily="2" charset="-122"/>
                <a:ea typeface="华文行楷" panose="02010800040101010101" pitchFamily="2" charset="-122"/>
              </a:rPr>
              <a:t>     </a:t>
            </a:r>
            <a:r>
              <a:rPr lang="en-US" altLang="zh-CN" sz="5000" dirty="0">
                <a:solidFill>
                  <a:srgbClr val="070605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3</a:t>
            </a:r>
            <a:r>
              <a:rPr lang="zh-CN" altLang="en-US" sz="5000" dirty="0">
                <a:solidFill>
                  <a:srgbClr val="070605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、朴实的美。语言质朴无华，清新自然，少比喻而多白描，语言纯净，真诚、亲切。</a:t>
            </a:r>
            <a:endParaRPr lang="zh-CN" altLang="en-US" sz="5000" dirty="0">
              <a:solidFill>
                <a:srgbClr val="070605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500" b="1" dirty="0">
                <a:latin typeface="华文行楷" panose="02010800040101010101" pitchFamily="2" charset="-122"/>
                <a:ea typeface="华文行楷" panose="02010800040101010101" pitchFamily="2" charset="-122"/>
              </a:rPr>
              <a:t>       </a:t>
            </a:r>
            <a:endParaRPr lang="zh-CN" altLang="en-US" sz="3500" b="1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4754" name="文本框 74753"/>
          <p:cNvSpPr txBox="1"/>
          <p:nvPr/>
        </p:nvSpPr>
        <p:spPr>
          <a:xfrm>
            <a:off x="323850" y="908050"/>
            <a:ext cx="8458200" cy="5692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90000"/>
              </a:lnSpc>
            </a:pPr>
            <a:r>
              <a:rPr lang="en-US" altLang="zh-CN" sz="5000" dirty="0">
                <a:solidFill>
                  <a:srgbClr val="070605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4</a:t>
            </a:r>
            <a:r>
              <a:rPr lang="zh-CN" altLang="en-US" sz="5000" dirty="0">
                <a:solidFill>
                  <a:srgbClr val="070605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、绮丽的美。多用形容词、比喻、比拟等修辞方式，以及句子的整齐组合和双声叠韵的运用，力求达到绮美绚丽，情感浓郁，演讲者要把事物的形状是事件的背景绘声绘色的呈现给听众。</a:t>
            </a:r>
            <a:endParaRPr lang="zh-CN" altLang="en-US" sz="5000" dirty="0">
              <a:solidFill>
                <a:srgbClr val="070605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500" dirty="0">
                <a:latin typeface="华文新魏" panose="02010800040101010101" pitchFamily="2" charset="-122"/>
                <a:ea typeface="华文新魏" panose="02010800040101010101" pitchFamily="2" charset="-122"/>
              </a:rPr>
              <a:t>      </a:t>
            </a:r>
            <a:endParaRPr lang="zh-CN" altLang="en-US" sz="3500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5778" name="文本框 75777"/>
          <p:cNvSpPr txBox="1"/>
          <p:nvPr/>
        </p:nvSpPr>
        <p:spPr>
          <a:xfrm>
            <a:off x="250825" y="1916113"/>
            <a:ext cx="8893175" cy="2149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90000"/>
              </a:lnSpc>
            </a:pPr>
            <a:r>
              <a:rPr lang="en-US" altLang="zh-CN" sz="3800" b="1">
                <a:latin typeface="华文行楷" panose="02010800040101010101" pitchFamily="2" charset="-122"/>
                <a:ea typeface="华文行楷" panose="02010800040101010101" pitchFamily="2" charset="-122"/>
              </a:rPr>
              <a:t>     </a:t>
            </a:r>
            <a:r>
              <a:rPr lang="en-US" altLang="zh-CN" sz="5000" b="1" dirty="0">
                <a:solidFill>
                  <a:srgbClr val="070605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5</a:t>
            </a:r>
            <a:r>
              <a:rPr lang="zh-CN" altLang="en-US" sz="5000" b="1" dirty="0">
                <a:solidFill>
                  <a:srgbClr val="070605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、庄严的美。庄重肃穆，用词沉稳典雅。</a:t>
            </a:r>
            <a:endParaRPr lang="zh-CN" altLang="en-US" sz="5000" b="1" dirty="0">
              <a:solidFill>
                <a:srgbClr val="070605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5000" b="1" dirty="0">
                <a:latin typeface="华文行楷" panose="02010800040101010101" pitchFamily="2" charset="-122"/>
                <a:ea typeface="华文行楷" panose="02010800040101010101" pitchFamily="2" charset="-122"/>
              </a:rPr>
              <a:t>     </a:t>
            </a:r>
            <a:endParaRPr lang="zh-CN" altLang="en-US" sz="5000" b="1">
              <a:solidFill>
                <a:srgbClr val="070605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6802" name="文本框 76801"/>
          <p:cNvSpPr txBox="1"/>
          <p:nvPr/>
        </p:nvSpPr>
        <p:spPr>
          <a:xfrm>
            <a:off x="0" y="457200"/>
            <a:ext cx="2819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76803" name="文本框 76802"/>
          <p:cNvSpPr txBox="1"/>
          <p:nvPr/>
        </p:nvSpPr>
        <p:spPr>
          <a:xfrm>
            <a:off x="395288" y="908050"/>
            <a:ext cx="8458200" cy="5407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90000"/>
              </a:lnSpc>
            </a:pPr>
            <a:r>
              <a:rPr lang="en-US" altLang="zh-CN" sz="4300">
                <a:latin typeface="隶书" panose="02010509060101010101" pitchFamily="49" charset="-122"/>
                <a:ea typeface="隶书" panose="02010509060101010101" pitchFamily="49" charset="-122"/>
              </a:rPr>
              <a:t>   </a:t>
            </a:r>
            <a:r>
              <a:rPr lang="en-US" altLang="zh-CN" sz="4300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6</a:t>
            </a:r>
            <a:r>
              <a:rPr lang="zh-CN" altLang="en-US" sz="4300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、灵秀的美。主要源于使用绘声绘色的词语，利用语义语句的错综变化达到语义的的鲜明、生动和抒情。</a:t>
            </a:r>
            <a:endParaRPr lang="zh-CN" altLang="en-US" sz="4300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4300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</a:t>
            </a:r>
            <a:r>
              <a:rPr lang="en-US" altLang="zh-CN" sz="4300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7</a:t>
            </a:r>
            <a:r>
              <a:rPr lang="zh-CN" altLang="en-US" sz="4300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、豪放的美。豪放就是澎湃宏阔、激越高昂、豪壮刚健、英武奔放的语言风格。主要体现在对词语声音色彩的选用上</a:t>
            </a:r>
            <a:r>
              <a:rPr lang="zh-CN" altLang="en-US" sz="4300" dirty="0">
                <a:latin typeface="隶书" panose="02010509060101010101" pitchFamily="49" charset="-122"/>
                <a:ea typeface="隶书" panose="02010509060101010101" pitchFamily="49" charset="-122"/>
              </a:rPr>
              <a:t>。</a:t>
            </a:r>
            <a:endParaRPr lang="zh-CN" altLang="en-US" sz="4300" dirty="0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4300" dirty="0"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endParaRPr lang="zh-CN" altLang="en-US" sz="430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7156" name="文本框 177155"/>
          <p:cNvSpPr txBox="1"/>
          <p:nvPr/>
        </p:nvSpPr>
        <p:spPr>
          <a:xfrm>
            <a:off x="395288" y="1268413"/>
            <a:ext cx="8748712" cy="5045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5000"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en-US" altLang="zh-CN" sz="5000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8</a:t>
            </a:r>
            <a:r>
              <a:rPr lang="zh-CN" altLang="en-US" sz="5000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、柔婉美</a:t>
            </a:r>
            <a:endParaRPr lang="zh-CN" altLang="en-US" sz="5000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r>
              <a:rPr lang="zh-CN" altLang="en-US" sz="5000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柔婉就是轻柔委婉、纤秀清丽、平和潇洒的语言风格。语句变换多姿，长短句交替使用，构成语言的柔婉美。</a:t>
            </a:r>
            <a:endParaRPr lang="zh-CN" altLang="en-US" sz="5000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sz="5000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3298" name="文本框 183297"/>
          <p:cNvSpPr txBox="1"/>
          <p:nvPr/>
        </p:nvSpPr>
        <p:spPr>
          <a:xfrm>
            <a:off x="395288" y="692150"/>
            <a:ext cx="8280400" cy="68151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90000"/>
              </a:lnSpc>
            </a:pPr>
            <a:r>
              <a:rPr lang="en-US" altLang="zh-CN" sz="4200" b="1" dirty="0">
                <a:solidFill>
                  <a:srgbClr val="070605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     </a:t>
            </a:r>
            <a:r>
              <a:rPr lang="zh-CN" altLang="en-US" sz="4200" b="1" dirty="0">
                <a:solidFill>
                  <a:srgbClr val="070605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我经常到天安门广场散步，那</a:t>
            </a:r>
            <a:r>
              <a:rPr lang="zh-CN" altLang="en-US" sz="4200" b="1" dirty="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规模浩大、气势雄伟</a:t>
            </a:r>
            <a:r>
              <a:rPr lang="zh-CN" altLang="en-US" sz="4200" b="1" dirty="0">
                <a:solidFill>
                  <a:srgbClr val="070605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的广场使人心旷神怡。广场中央</a:t>
            </a:r>
            <a:r>
              <a:rPr lang="zh-CN" altLang="en-US" sz="4200" b="1" dirty="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屹立</a:t>
            </a:r>
            <a:r>
              <a:rPr lang="zh-CN" altLang="en-US" sz="4200" b="1" dirty="0">
                <a:solidFill>
                  <a:srgbClr val="070605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着花岗石和汉白玉砌成的</a:t>
            </a:r>
            <a:r>
              <a:rPr lang="zh-CN" altLang="en-US" sz="4200" b="1" dirty="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巍峨</a:t>
            </a:r>
            <a:r>
              <a:rPr lang="zh-CN" altLang="en-US" sz="4200" b="1" dirty="0">
                <a:solidFill>
                  <a:srgbClr val="070605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纪念碑，高高的碑心石上，用镏金板</a:t>
            </a:r>
            <a:r>
              <a:rPr lang="zh-CN" altLang="en-US" sz="4200" b="1" dirty="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镶嵌</a:t>
            </a:r>
            <a:r>
              <a:rPr lang="zh-CN" altLang="en-US" sz="4200" b="1" dirty="0">
                <a:solidFill>
                  <a:srgbClr val="070605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着八个闪闪发光的大字“人民英雄永垂不朽”，每当我</a:t>
            </a:r>
            <a:r>
              <a:rPr lang="zh-CN" altLang="en-US" sz="4200" b="1" dirty="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瞻仰</a:t>
            </a:r>
            <a:r>
              <a:rPr lang="zh-CN" altLang="en-US" sz="4200" b="1" dirty="0">
                <a:solidFill>
                  <a:srgbClr val="070605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纪念碑的雄姿，心中就激起无限的波澜，他是中国百年</a:t>
            </a:r>
            <a:r>
              <a:rPr lang="zh-CN" altLang="en-US" sz="4200" b="1" dirty="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风云激荡</a:t>
            </a:r>
            <a:r>
              <a:rPr lang="zh-CN" altLang="en-US" sz="4200" b="1" dirty="0">
                <a:solidFill>
                  <a:srgbClr val="070605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的象征，他是我们民族的</a:t>
            </a:r>
            <a:r>
              <a:rPr lang="zh-CN" altLang="en-US" sz="4200" b="1" dirty="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灵魂</a:t>
            </a:r>
            <a:r>
              <a:rPr lang="zh-CN" altLang="en-US" sz="4200" b="1" dirty="0">
                <a:solidFill>
                  <a:srgbClr val="070605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！</a:t>
            </a:r>
            <a:endParaRPr lang="zh-CN" altLang="en-US" sz="4200" b="1" dirty="0">
              <a:solidFill>
                <a:srgbClr val="070605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sz="4200" dirty="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2274" name="文本框 182273"/>
          <p:cNvSpPr txBox="1"/>
          <p:nvPr/>
        </p:nvSpPr>
        <p:spPr>
          <a:xfrm>
            <a:off x="250825" y="765175"/>
            <a:ext cx="8893175" cy="6200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90000"/>
              </a:lnSpc>
            </a:pPr>
            <a:r>
              <a:rPr lang="en-US" altLang="zh-CN" sz="4500" dirty="0">
                <a:latin typeface="Times New Roman" panose="02020603050405020304" pitchFamily="18" charset="0"/>
                <a:ea typeface="隶书" panose="02010509060101010101" pitchFamily="49" charset="-122"/>
              </a:rPr>
              <a:t>       </a:t>
            </a:r>
            <a:r>
              <a:rPr lang="zh-CN" altLang="en-US" sz="4000" dirty="0">
                <a:solidFill>
                  <a:srgbClr val="070605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索取不属于我们，我们只有付出，我们的心声啊，就是我们开始自由呼吸的时候流出的，流出积蓄已久的真挚的爱，流出绿绿的幼稚，流出皎皎的天真，流出殷殷的鲜血，我们一定能养育出那森林、那牛羊、那鲜花。当五彩的世界还在梦中，我们久毫不犹豫的杨起理想的风帆</a:t>
            </a:r>
            <a:endParaRPr lang="zh-CN" altLang="en-US" sz="4000" dirty="0">
              <a:solidFill>
                <a:srgbClr val="070605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</a:pPr>
            <a:endParaRPr lang="zh-CN" altLang="en-US" sz="4500" dirty="0">
              <a:solidFill>
                <a:srgbClr val="070605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sz="4500" dirty="0">
              <a:solidFill>
                <a:srgbClr val="070605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182275" name="椭圆形标注 182274"/>
          <p:cNvSpPr/>
          <p:nvPr/>
        </p:nvSpPr>
        <p:spPr>
          <a:xfrm>
            <a:off x="4716463" y="5157788"/>
            <a:ext cx="2016125" cy="1150937"/>
          </a:xfrm>
          <a:prstGeom prst="wedgeEllipseCallout">
            <a:avLst>
              <a:gd name="adj1" fmla="val -127167"/>
              <a:gd name="adj2" fmla="val -51241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3600" b="1" dirty="0">
                <a:solidFill>
                  <a:srgbClr val="070605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绮丽</a:t>
            </a:r>
            <a:endParaRPr lang="zh-CN" altLang="en-US" sz="3600" b="1" dirty="0">
              <a:solidFill>
                <a:srgbClr val="070605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82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182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4" grpId="0"/>
      <p:bldP spid="182275" grpId="0" bldLvl="0" animBg="1"/>
    </p:bldLst>
  </p:timing>
</p:sld>
</file>

<file path=ppt/theme/theme1.xml><?xml version="1.0" encoding="utf-8"?>
<a:theme xmlns:a="http://schemas.openxmlformats.org/drawingml/2006/main" name="Nature">
  <a:themeElements>
    <a:clrScheme name="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D453E"/>
      </a:accent4>
      <a:accent5>
        <a:srgbClr val="E0EBF7"/>
      </a:accent5>
      <a:accent6>
        <a:srgbClr val="E0AD59"/>
      </a:accent6>
      <a:hlink>
        <a:srgbClr val="242416"/>
      </a:hlink>
      <a:folHlink>
        <a:srgbClr val="0C1103"/>
      </a:folHlink>
    </a:clrScheme>
    <a:fontScheme name="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CC"/>
        </a:dk1>
        <a:lt1>
          <a:srgbClr val="687FCA"/>
        </a:lt1>
        <a:dk2>
          <a:srgbClr val="192449"/>
        </a:dk2>
        <a:lt2>
          <a:srgbClr val="66669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CDCAF"/>
        </a:accent4>
        <a:accent5>
          <a:srgbClr val="E0EBF7"/>
        </a:accent5>
        <a:accent6>
          <a:srgbClr val="E0AD59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9F9F9F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CC"/>
        </a:dk1>
        <a:lt1>
          <a:srgbClr val="967DB5"/>
        </a:lt1>
        <a:dk2>
          <a:srgbClr val="192449"/>
        </a:dk2>
        <a:lt2>
          <a:srgbClr val="8061A5"/>
        </a:lt2>
        <a:accent1>
          <a:srgbClr val="D6C9F1"/>
        </a:accent1>
        <a:accent2>
          <a:srgbClr val="FAC164"/>
        </a:accent2>
        <a:accent3>
          <a:srgbClr val="C9C0D6"/>
        </a:accent3>
        <a:accent4>
          <a:srgbClr val="DCDCAF"/>
        </a:accent4>
        <a:accent5>
          <a:srgbClr val="E7E0F7"/>
        </a:accent5>
        <a:accent6>
          <a:srgbClr val="E0AD59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1B1B0F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1B1B0F"/>
        </a:hlink>
        <a:folHlink>
          <a:srgbClr val="0C11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F9F9F5"/>
        </a:hlink>
        <a:folHlink>
          <a:srgbClr val="0C11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242416"/>
        </a:hlink>
        <a:folHlink>
          <a:srgbClr val="0C11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0</TotalTime>
  <Words>1363</Words>
  <Application>WPS 演示</Application>
  <PresentationFormat>在屏幕上显示</PresentationFormat>
  <Paragraphs>61</Paragraphs>
  <Slides>15</Slides>
  <Notes>0</Notes>
  <HiddenSlides>0</HiddenSlides>
  <MMClips>1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9" baseType="lpstr">
      <vt:lpstr>Arial</vt:lpstr>
      <vt:lpstr>宋体</vt:lpstr>
      <vt:lpstr>Wingdings</vt:lpstr>
      <vt:lpstr>Times New Roman</vt:lpstr>
      <vt:lpstr>隶书</vt:lpstr>
      <vt:lpstr>华文隶书</vt:lpstr>
      <vt:lpstr>方正舒体</vt:lpstr>
      <vt:lpstr>黑体</vt:lpstr>
      <vt:lpstr>微软雅黑</vt:lpstr>
      <vt:lpstr>Arial Unicode MS</vt:lpstr>
      <vt:lpstr>华文中宋</vt:lpstr>
      <vt:lpstr>华文行楷</vt:lpstr>
      <vt:lpstr>华文新魏</vt:lpstr>
      <vt:lpstr>Nature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宜宾学院中文系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党总支</dc:creator>
  <cp:lastModifiedBy>彭贵川</cp:lastModifiedBy>
  <cp:revision>163</cp:revision>
  <dcterms:created xsi:type="dcterms:W3CDTF">2005-10-18T12:14:00Z</dcterms:created>
  <dcterms:modified xsi:type="dcterms:W3CDTF">2018-10-31T16:32:52Z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2052-11.1.0.7881</vt:lpwstr>
  </property>
</Properties>
</file>