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564" r:id="rId3"/>
    <p:sldId id="565" r:id="rId4"/>
    <p:sldId id="566" r:id="rId5"/>
    <p:sldId id="567" r:id="rId6"/>
    <p:sldId id="568" r:id="rId7"/>
    <p:sldId id="569" r:id="rId8"/>
    <p:sldId id="570" r:id="rId9"/>
    <p:sldId id="553" r:id="rId10"/>
    <p:sldId id="554" r:id="rId11"/>
    <p:sldId id="555" r:id="rId12"/>
    <p:sldId id="556" r:id="rId13"/>
    <p:sldId id="557" r:id="rId14"/>
    <p:sldId id="559" r:id="rId15"/>
    <p:sldId id="560" r:id="rId16"/>
    <p:sldId id="561" r:id="rId17"/>
    <p:sldId id="571" r:id="rId18"/>
    <p:sldId id="572" r:id="rId19"/>
    <p:sldId id="562" r:id="rId20"/>
    <p:sldId id="573" r:id="rId21"/>
    <p:sldId id="574" r:id="rId22"/>
    <p:sldId id="575" r:id="rId23"/>
    <p:sldId id="576" r:id="rId24"/>
    <p:sldId id="563" r:id="rId25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书记" initials="书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0000FF"/>
    <a:srgbClr val="3399FF"/>
    <a:srgbClr val="FF99CC"/>
    <a:srgbClr val="FF3300"/>
    <a:srgbClr val="FF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3"/>
    <p:restoredTop sz="94606"/>
  </p:normalViewPr>
  <p:slideViewPr>
    <p:cSldViewPr showGuides="1">
      <p:cViewPr>
        <p:scale>
          <a:sx n="50" d="100"/>
          <a:sy n="50" d="100"/>
        </p:scale>
        <p:origin x="-2142" y="-6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commentAuthors" Target="commentAuthors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handoutMaster" Target="handoutMasters/handoutMaster1.xml"/><Relationship Id="rId26" Type="http://schemas.openxmlformats.org/officeDocument/2006/relationships/notesMaster" Target="notesMasters/notesMaster1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42" name="页眉占位符 11264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112643" name="日期占位符 112642"/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112644" name="页脚占位符 112643"/>
          <p:cNvSpPr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112645" name="灯片编号占位符 112644"/>
          <p:cNvSpPr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17442" name="页眉占位符 31744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317443" name="日期占位符 31744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317444" name="幻灯片图像占位符 317443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17445" name="文本占位符 31744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17446" name="页脚占位符 31744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317447" name="灯片编号占位符 31744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15714" name="矩形 115713"/>
          <p:cNvSpPr/>
          <p:nvPr/>
        </p:nvSpPr>
        <p:spPr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pic>
        <p:nvPicPr>
          <p:cNvPr id="115715" name="图片 115714" descr="ANABNR2"/>
          <p:cNvPicPr>
            <a:picLocks noChangeAspect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>
          <a:xfrm>
            <a:off x="533400" y="3200400"/>
            <a:ext cx="8458200" cy="1158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5716" name="矩形 115715"/>
          <p:cNvSpPr/>
          <p:nvPr/>
        </p:nvSpPr>
        <p:spPr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5717" name="标题 115716"/>
          <p:cNvSpPr>
            <a:spLocks noGrp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>
              <a:defRPr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5718" name="副标题 115717"/>
          <p:cNvSpPr>
            <a:spLocks noGrp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None/>
              <a:defRPr/>
            </a:lvl1pPr>
            <a:lvl2pPr marL="457200" lvl="1" indent="114300" algn="ctr">
              <a:buNone/>
              <a:defRPr/>
            </a:lvl2pPr>
            <a:lvl3pPr marL="914400" lvl="2" indent="227330" algn="ctr">
              <a:buNone/>
              <a:defRPr/>
            </a:lvl3pPr>
            <a:lvl4pPr marL="1371600" lvl="3" indent="11303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15719" name="日期占位符 115718"/>
          <p:cNvSpPr>
            <a:spLocks noGrp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5720" name="页脚占位符 115719"/>
          <p:cNvSpPr>
            <a:spLocks noGrp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5721" name="灯片编号占位符 115720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716657" cy="53784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30724" y="210185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3.png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14690" name="矩形 114689"/>
          <p:cNvSpPr/>
          <p:nvPr/>
        </p:nvSpPr>
        <p:spPr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1" name="矩形 114690"/>
          <p:cNvSpPr/>
          <p:nvPr/>
        </p:nvSpPr>
        <p:spPr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2" name="矩形 114691" descr="Stationery"/>
          <p:cNvSpPr/>
          <p:nvPr/>
        </p:nvSpPr>
        <p:spPr>
          <a:xfrm>
            <a:off x="457200" y="0"/>
            <a:ext cx="1219200" cy="762000"/>
          </a:xfrm>
          <a:prstGeom prst="rect">
            <a:avLst/>
          </a:prstGeom>
          <a:blipFill rotWithShape="0">
            <a:blip r:embed="rId12"/>
          </a:blip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3" name="矩形 114692" descr="Stationery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blipFill rotWithShape="0">
            <a:blip r:embed="rId12"/>
          </a:blip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4" name="标题 114693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4695" name="日期占位符 114694"/>
          <p:cNvSpPr>
            <a:spLocks noGrp="1"/>
          </p:cNvSpPr>
          <p:nvPr>
            <p:ph type="dt" sz="half" idx="2"/>
          </p:nvPr>
        </p:nvSpPr>
        <p:spPr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4696" name="页脚占位符 114695"/>
          <p:cNvSpPr>
            <a:spLocks noGrp="1"/>
          </p:cNvSpPr>
          <p:nvPr>
            <p:ph type="ftr" sz="quarter" idx="3"/>
          </p:nvPr>
        </p:nvSpPr>
        <p:spPr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pic>
        <p:nvPicPr>
          <p:cNvPr id="114697" name="图片 114696" descr="anabnr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28725" y="0"/>
            <a:ext cx="7915275" cy="7540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4698" name="矩形 114697"/>
          <p:cNvSpPr/>
          <p:nvPr/>
        </p:nvSpPr>
        <p:spPr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9" name="灯片编号占位符 114698"/>
          <p:cNvSpPr>
            <a:spLocks noGrp="1"/>
          </p:cNvSpPr>
          <p:nvPr>
            <p:ph type="sldNum" sz="quarter" idx="4"/>
          </p:nvPr>
        </p:nvSpPr>
        <p:spPr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4700" name="文本占位符 114699"/>
          <p:cNvSpPr>
            <a:spLocks noGrp="1"/>
          </p:cNvSpPr>
          <p:nvPr>
            <p:ph type="body" idx="1"/>
          </p:nvPr>
        </p:nvSpPr>
        <p:spPr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lvl="0" indent="-4572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027430" lvl="1" indent="-45593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7033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71323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9026" name="文本框 129025"/>
          <p:cNvSpPr txBox="1"/>
          <p:nvPr/>
        </p:nvSpPr>
        <p:spPr>
          <a:xfrm>
            <a:off x="396240" y="476250"/>
            <a:ext cx="8186420" cy="68052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>
              <a:spcBef>
                <a:spcPct val="20000"/>
              </a:spcBef>
            </a:pPr>
            <a:r>
              <a:rPr lang="zh-CN" altLang="en-US" sz="44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第八章 求职应聘面试</a:t>
            </a:r>
            <a:endParaRPr lang="zh-CN" altLang="en-US" sz="4400" b="1" dirty="0">
              <a:solidFill>
                <a:srgbClr val="0000FF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zh-CN" altLang="en-US" sz="45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33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一、面试概念：面试则是通过言语、肢体来表达自己的学识、思想、情感，通过面对面的交流与沟通，展现应试者个性品质、基本素质、发展潜力、实际技能以及与拟录用的职位的匹配性。</a:t>
            </a:r>
            <a:endParaRPr lang="zh-CN" altLang="en-US" sz="33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zh-CN" altLang="en-US" sz="33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二、面试特点</a:t>
            </a:r>
            <a:endParaRPr lang="zh-CN" altLang="en-US" sz="33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zh-CN" altLang="en-US" sz="33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1.内容灵活而有针对性</a:t>
            </a:r>
            <a:endParaRPr lang="zh-CN" altLang="en-US" sz="33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zh-CN" altLang="en-US" sz="33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2.以谈话和观察为主要手段</a:t>
            </a:r>
            <a:endParaRPr lang="zh-CN" altLang="en-US" sz="33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zh-CN" altLang="en-US" sz="33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3.全面和有效性</a:t>
            </a:r>
            <a:endParaRPr lang="zh-CN" altLang="en-US" sz="33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</a:pPr>
            <a:r>
              <a:rPr lang="zh-CN" altLang="en-US" sz="33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4.互动性</a:t>
            </a:r>
            <a:endParaRPr lang="zh-CN" altLang="en-US" sz="33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30000"/>
              </a:spcBef>
            </a:pPr>
            <a:endParaRPr lang="zh-CN" altLang="en-US" sz="33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26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26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charRg st="12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6">
                                            <p:txEl>
                                              <p:charRg st="12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9026">
                                            <p:txEl>
                                              <p:charRg st="12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6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9026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9026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9026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9026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9026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9026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9026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9026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9026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3426" name="文本框 103425"/>
          <p:cNvSpPr txBox="1"/>
          <p:nvPr/>
        </p:nvSpPr>
        <p:spPr>
          <a:xfrm>
            <a:off x="512128" y="743903"/>
            <a:ext cx="8316912" cy="53695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0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3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1.无领导小组讨论考官评分的标准</a:t>
            </a:r>
            <a:endParaRPr lang="zh-CN" altLang="en-US" sz="3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400" b="1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①发言的主动性</a:t>
            </a:r>
            <a:endParaRPr lang="zh-CN" altLang="en-US" sz="3400" b="1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400" b="1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②应试者反应的灵敏性</a:t>
            </a:r>
            <a:endParaRPr lang="zh-CN" altLang="en-US" sz="3400" b="1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400" b="1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③倾听他人的意见、尊重别人、支持和肯定别人</a:t>
            </a:r>
            <a:endParaRPr lang="zh-CN" altLang="en-US" sz="3400" b="1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400" b="1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④缓和紧张气氛，说服别人，调解争议，创造活跃气氛</a:t>
            </a:r>
            <a:endParaRPr lang="zh-CN" altLang="en-US" sz="3400" b="1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400" b="1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⑤语言表达能力、分析概括能力、归纳总结能力</a:t>
            </a:r>
            <a:endParaRPr lang="zh-CN" altLang="en-US" sz="3400" b="1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450" name="文本框 104449"/>
          <p:cNvSpPr txBox="1"/>
          <p:nvPr/>
        </p:nvSpPr>
        <p:spPr>
          <a:xfrm>
            <a:off x="501968" y="805180"/>
            <a:ext cx="8139112" cy="63442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5000"/>
              </a:lnSpc>
            </a:pPr>
            <a:r>
              <a:rPr lang="en-US" altLang="zh-CN" sz="38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38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2.无领导小组讨论的程序（总时间  </a:t>
            </a:r>
            <a:endParaRPr lang="zh-CN" altLang="en-US" sz="38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5000"/>
              </a:lnSpc>
            </a:pPr>
            <a:r>
              <a:rPr lang="zh-CN" altLang="en-US" sz="38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40-60分钟）</a:t>
            </a:r>
            <a:endParaRPr lang="zh-CN" altLang="en-US" sz="38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5000"/>
              </a:lnSpc>
            </a:pPr>
            <a:r>
              <a:rPr lang="zh-CN" altLang="en-US" sz="38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①考官介绍讨论程序</a:t>
            </a:r>
            <a:endParaRPr lang="zh-CN" altLang="en-US" sz="38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5000"/>
              </a:lnSpc>
            </a:pPr>
            <a:r>
              <a:rPr lang="zh-CN" altLang="en-US" sz="38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②5-10分钟的发言准备</a:t>
            </a:r>
            <a:endParaRPr lang="zh-CN" altLang="en-US" sz="38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5000"/>
              </a:lnSpc>
            </a:pPr>
            <a:r>
              <a:rPr lang="zh-CN" altLang="en-US" sz="38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③轮流发言，5分钟</a:t>
            </a:r>
            <a:endParaRPr lang="zh-CN" altLang="en-US" sz="38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5000"/>
              </a:lnSpc>
            </a:pPr>
            <a:r>
              <a:rPr lang="zh-CN" altLang="en-US" sz="38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④交叉辩论</a:t>
            </a:r>
            <a:endParaRPr lang="zh-CN" altLang="en-US" sz="38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5000"/>
              </a:lnSpc>
            </a:pPr>
            <a:r>
              <a:rPr lang="zh-CN" altLang="en-US" sz="38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⑤各组推荐小组的领导人物进行方案总结，并总结发言</a:t>
            </a:r>
            <a:endParaRPr lang="zh-CN" altLang="en-US" sz="38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3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5474" name="文本框 105473"/>
          <p:cNvSpPr txBox="1"/>
          <p:nvPr/>
        </p:nvSpPr>
        <p:spPr>
          <a:xfrm>
            <a:off x="466408" y="508000"/>
            <a:ext cx="8210550" cy="52679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0000"/>
              </a:lnSpc>
            </a:pPr>
            <a:r>
              <a:rPr lang="en-US" altLang="zh-CN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en-US" altLang="zh-CN" sz="3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zh-CN" altLang="en-US" sz="3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（五）公文筐测验</a:t>
            </a:r>
            <a:endParaRPr lang="zh-CN" altLang="en-US" sz="3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公文筐测验是对应试者掌握和分析资料、处理各种信息，以及作出决策的工作活动的一种抽象和集中，该情景模拟单位发生的实际事务，管理环境、提供给应试者的信息包括财务、人事关系、市场信息、政府的法令、公文等十几份甚至更多的材料。这些材料通常是放在公文筐中，公文筐测验因此而得名。</a:t>
            </a:r>
            <a:endParaRPr lang="zh-CN" altLang="en-US" sz="3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7522" name="文本框 107521"/>
          <p:cNvSpPr txBox="1"/>
          <p:nvPr/>
        </p:nvSpPr>
        <p:spPr>
          <a:xfrm>
            <a:off x="583565" y="666115"/>
            <a:ext cx="8215313" cy="43554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0000"/>
              </a:lnSpc>
            </a:pPr>
            <a:r>
              <a:rPr lang="en-US" altLang="zh-CN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（六）抽签答辩及演讲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1.抽签答辩问题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（1）一般性问题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（2）针对性的问题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（3）个性问题：主要测试出应试者的工作经验、对某个问题的看法、态度、情感等个性特征。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1618" name="文本框 111617"/>
          <p:cNvSpPr txBox="1"/>
          <p:nvPr/>
        </p:nvSpPr>
        <p:spPr>
          <a:xfrm>
            <a:off x="990600" y="1600200"/>
            <a:ext cx="7239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1619" name="文本框 111618"/>
          <p:cNvSpPr txBox="1"/>
          <p:nvPr/>
        </p:nvSpPr>
        <p:spPr>
          <a:xfrm>
            <a:off x="539750" y="981075"/>
            <a:ext cx="8208963" cy="49155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0000"/>
              </a:lnSpc>
            </a:pPr>
            <a:r>
              <a:rPr lang="en-US" altLang="zh-CN" sz="4500" b="1" dirty="0"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五、面试应对技巧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（一）求职动机与工作匹配性答题技巧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1.对职位充分调研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2.充分认识自己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3.准备个人简历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8546" name="文本框 108545"/>
          <p:cNvSpPr txBox="1"/>
          <p:nvPr/>
        </p:nvSpPr>
        <p:spPr>
          <a:xfrm>
            <a:off x="479108" y="567055"/>
            <a:ext cx="8351837" cy="48310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0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（二）工作态度类答题技巧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1.答题技巧：表态+理由1.2.3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2.把握原则：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①责任心和进取心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②规章制度面前人人平等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③诚实谦虚自强自立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④灵活性与开拓创新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9570" name="文本框 109569"/>
          <p:cNvSpPr txBox="1"/>
          <p:nvPr/>
        </p:nvSpPr>
        <p:spPr>
          <a:xfrm>
            <a:off x="468313" y="883603"/>
            <a:ext cx="8435975" cy="48310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0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（三）个人背景类答题技巧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1.把握原则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①个人介绍围绕职位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②尽量结合实际事例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③面对不足，学无止境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④体现个人优势特色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⑤不回避缺点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9570" name="文本框 109569"/>
          <p:cNvSpPr txBox="1"/>
          <p:nvPr/>
        </p:nvSpPr>
        <p:spPr>
          <a:xfrm>
            <a:off x="490538" y="762318"/>
            <a:ext cx="8435975" cy="57746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0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37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（四）计划组织协调能力答题技巧</a:t>
            </a:r>
            <a:endParaRPr lang="zh-CN" altLang="en-US" sz="37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7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答题技巧：表态+三个环节</a:t>
            </a:r>
            <a:endParaRPr lang="zh-CN" altLang="en-US" sz="37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7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1.表态==信任、锻炼、完成</a:t>
            </a:r>
            <a:endParaRPr lang="zh-CN" altLang="en-US" sz="37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7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2.三个环节==计划、实施、总结</a:t>
            </a:r>
            <a:endParaRPr lang="zh-CN" altLang="en-US" sz="37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7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作业：1）单位组成一个调研组，由你负责，你有什么打算？</a:t>
            </a:r>
            <a:endParaRPr lang="zh-CN" altLang="en-US" sz="37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7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2）外市友好单位组成考察团，准备到你单位学习，上级指派负责接待工作。你有什么打算？</a:t>
            </a:r>
            <a:endParaRPr lang="zh-CN" altLang="en-US" sz="37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9570" name="文本框 109569"/>
          <p:cNvSpPr txBox="1"/>
          <p:nvPr/>
        </p:nvSpPr>
        <p:spPr>
          <a:xfrm>
            <a:off x="545783" y="596583"/>
            <a:ext cx="8435975" cy="62344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（五）突发类型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答题技巧：表态、责任+成立工作组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（六）协调能力、应变能力、分析解决问题能力答题技巧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1.协调类答题技巧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答题技巧（1）沉着冷静（2）认真反思（3）诚心沟通4）扬弃升华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2.两难题协调技巧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①工作为重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②不激化矛盾，要以团结为重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③坚持矛盾双方两不误，两促进。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7396" name="文本框 187395"/>
          <p:cNvSpPr txBox="1"/>
          <p:nvPr/>
        </p:nvSpPr>
        <p:spPr>
          <a:xfrm>
            <a:off x="539750" y="765175"/>
            <a:ext cx="8208963" cy="64369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400" b="1"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3400" b="1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3.应变应急类的答题技巧</a:t>
            </a:r>
            <a:endParaRPr lang="zh-CN" altLang="en-US" sz="3400" b="1"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（1）答题方针：冷静不躁+分析原因+认真反思+改进工作</a:t>
            </a:r>
            <a:endParaRPr lang="zh-CN" altLang="en-US" sz="3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（2）应变应急类答题的基本要求</a:t>
            </a:r>
            <a:endParaRPr lang="zh-CN" altLang="en-US" sz="3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①反应必须迅速、准确、及时</a:t>
            </a:r>
            <a:endParaRPr lang="zh-CN" altLang="en-US" sz="3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②提出的措施要有很强的操作性。</a:t>
            </a:r>
            <a:endParaRPr lang="zh-CN" altLang="en-US" sz="3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③如果有预案，就按照预案处理。</a:t>
            </a:r>
            <a:endParaRPr lang="zh-CN" altLang="en-US" sz="3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④在处理过程中及时将情况、措施向领导汇报，请领导批示。</a:t>
            </a:r>
            <a:endParaRPr lang="zh-CN" altLang="en-US" sz="3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1604" name="文本框 281603"/>
          <p:cNvSpPr txBox="1"/>
          <p:nvPr/>
        </p:nvSpPr>
        <p:spPr>
          <a:xfrm>
            <a:off x="250825" y="620713"/>
            <a:ext cx="8604250" cy="28613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/>
            <a:r>
              <a:rPr lang="en-US" altLang="zh-CN" sz="36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en-US" altLang="zh-CN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三、面试测评要素</a:t>
            </a:r>
            <a:endParaRPr lang="en-US" altLang="zh-CN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/>
            <a:r>
              <a:rPr lang="en-US" altLang="zh-CN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（一）基本素质能力</a:t>
            </a:r>
            <a:endParaRPr lang="en-US" altLang="zh-CN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/>
            <a:r>
              <a:rPr lang="en-US" altLang="zh-CN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1.逻辑思维能力</a:t>
            </a:r>
            <a:endParaRPr lang="en-US" altLang="zh-CN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/>
            <a:r>
              <a:rPr lang="en-US" altLang="zh-CN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2.语言表达能力</a:t>
            </a:r>
            <a:endParaRPr lang="en-US" altLang="zh-CN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/>
            <a:r>
              <a:rPr lang="en-US" altLang="zh-CN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 3.计划协调能力</a:t>
            </a:r>
            <a:endParaRPr lang="en-US" altLang="zh-CN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1604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1604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16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160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160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160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1604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1604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1604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1604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7396" name="文本框 187395"/>
          <p:cNvSpPr txBox="1"/>
          <p:nvPr/>
        </p:nvSpPr>
        <p:spPr>
          <a:xfrm>
            <a:off x="539750" y="765175"/>
            <a:ext cx="8208963" cy="60623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3700" b="1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4000" b="1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（3）应变应急类的样题之意外型</a:t>
            </a:r>
            <a:endParaRPr lang="zh-CN" altLang="en-US" sz="4000" b="1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意外型题型答题的技巧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①就按预案的要求处理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②多项工作同时开展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③处理过程千万报告领导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④按时间顺序回答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7396" name="文本框 187395"/>
          <p:cNvSpPr txBox="1"/>
          <p:nvPr/>
        </p:nvSpPr>
        <p:spPr>
          <a:xfrm>
            <a:off x="539750" y="643890"/>
            <a:ext cx="8208963" cy="45548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300" b="1"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3300" b="1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（七）综合分析类题型的答题技巧</a:t>
            </a:r>
            <a:endParaRPr lang="zh-CN" altLang="en-US" sz="3300" b="1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测试应试者能否把握事物的本质，思维是否清晰，判断是否准确，能否通过现象看本质，并善于解决难题。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答题技巧：辨证或表态+分析：原因、危害+升华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7396" name="文本框 187395"/>
          <p:cNvSpPr txBox="1"/>
          <p:nvPr/>
        </p:nvSpPr>
        <p:spPr>
          <a:xfrm>
            <a:off x="539750" y="676910"/>
            <a:ext cx="8208963" cy="74885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</a:t>
            </a:r>
            <a:r>
              <a:rPr lang="en-US" altLang="zh-CN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</a:t>
            </a: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六、公务员知识类题目答题技巧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 考察公务员知识的积累和运用，包括政治哲学类、语言文学类、历史地理类、专业知识、外语等。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1.要正确理解，要引申，特别是深层次的意思，明确表明态度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2.要结合公务员职位的要求进行剖析和阐述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3.辨证理解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7396" name="文本框 187395"/>
          <p:cNvSpPr txBox="1"/>
          <p:nvPr/>
        </p:nvSpPr>
        <p:spPr>
          <a:xfrm>
            <a:off x="561975" y="577850"/>
            <a:ext cx="8208963" cy="68472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3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zh-CN" altLang="en-US" sz="3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七、面试的十大原则</a:t>
            </a:r>
            <a:endParaRPr lang="zh-CN" altLang="en-US" sz="3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（一）坚持实事求是原则</a:t>
            </a:r>
            <a:endParaRPr lang="zh-CN" altLang="en-US" sz="3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（二）客观辩证，全面分析，一分为二原则</a:t>
            </a:r>
            <a:endParaRPr lang="zh-CN" altLang="en-US" sz="3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（三）坚持表态原则</a:t>
            </a:r>
            <a:endParaRPr lang="zh-CN" altLang="en-US" sz="3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（四）坚持遇事冷静原则</a:t>
            </a:r>
            <a:endParaRPr lang="zh-CN" altLang="en-US" sz="3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（五）坚持多作自我批评原则。</a:t>
            </a:r>
            <a:endParaRPr lang="zh-CN" altLang="en-US" sz="3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（六）汇报沟通交流原则</a:t>
            </a:r>
            <a:endParaRPr lang="zh-CN" altLang="en-US" sz="3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（七）计划周密、精心组织、认真总结原则</a:t>
            </a:r>
            <a:endParaRPr lang="zh-CN" altLang="en-US" sz="3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（八）大局观、系统观、合作原则</a:t>
            </a:r>
            <a:endParaRPr lang="zh-CN" altLang="en-US" sz="3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（九）正确看待利益得失原则</a:t>
            </a:r>
            <a:endParaRPr lang="zh-CN" altLang="en-US" sz="3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（十）坚持思维发散的原则</a:t>
            </a:r>
            <a:endParaRPr lang="zh-CN" altLang="en-US" sz="3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8002" name="文本框 128001"/>
          <p:cNvSpPr txBox="1"/>
          <p:nvPr/>
        </p:nvSpPr>
        <p:spPr>
          <a:xfrm>
            <a:off x="381000" y="549275"/>
            <a:ext cx="8763000" cy="60813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25000"/>
              </a:spcBef>
            </a:pPr>
            <a:r>
              <a:rPr lang="en-US" altLang="zh-CN" sz="48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en-US" altLang="zh-CN" sz="3900" b="1" dirty="0">
                <a:solidFill>
                  <a:srgbClr val="0000FF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一般评价标准：</a:t>
            </a:r>
            <a:endParaRPr lang="zh-CN" altLang="en-US" sz="39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>
              <a:spcBef>
                <a:spcPct val="25000"/>
              </a:spcBef>
            </a:pP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①是否积极主动的配合</a:t>
            </a:r>
            <a:endParaRPr lang="zh-CN" altLang="en-US" sz="39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>
              <a:spcBef>
                <a:spcPct val="25000"/>
              </a:spcBef>
            </a:pP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②合作是否具有成效</a:t>
            </a:r>
            <a:endParaRPr lang="zh-CN" altLang="en-US" sz="39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>
              <a:spcBef>
                <a:spcPct val="25000"/>
              </a:spcBef>
            </a:pP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③是否有极端的个人主义</a:t>
            </a:r>
            <a:endParaRPr lang="zh-CN" altLang="en-US" sz="39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>
              <a:spcBef>
                <a:spcPct val="25000"/>
              </a:spcBef>
            </a:pP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④处理内部关系时是否心胸宽阔</a:t>
            </a:r>
            <a:endParaRPr lang="zh-CN" altLang="en-US" sz="39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>
              <a:spcBef>
                <a:spcPct val="25000"/>
              </a:spcBef>
            </a:pP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⑤能否求同存异</a:t>
            </a:r>
            <a:endParaRPr lang="zh-CN" altLang="en-US" sz="39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>
              <a:spcBef>
                <a:spcPct val="25000"/>
              </a:spcBef>
            </a:pP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⑥遇事能否作到决断</a:t>
            </a:r>
            <a:endParaRPr lang="zh-CN" altLang="en-US" sz="39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>
              <a:spcBef>
                <a:spcPct val="25000"/>
              </a:spcBef>
            </a:pPr>
            <a:r>
              <a:rPr lang="zh-CN" altLang="en-US" sz="39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⑦处理问题能否抓住要害</a:t>
            </a:r>
            <a:endParaRPr lang="zh-CN" altLang="en-US" sz="39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2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0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02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002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02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002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02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8002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8002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8002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8002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8002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8002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8002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8002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7220" name="文本框 137219"/>
          <p:cNvSpPr txBox="1"/>
          <p:nvPr/>
        </p:nvSpPr>
        <p:spPr>
          <a:xfrm>
            <a:off x="611188" y="981075"/>
            <a:ext cx="81375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37222" name="文本框 137221"/>
          <p:cNvSpPr txBox="1"/>
          <p:nvPr/>
        </p:nvSpPr>
        <p:spPr>
          <a:xfrm>
            <a:off x="611188" y="765175"/>
            <a:ext cx="8135937" cy="518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5000"/>
              </a:lnSpc>
            </a:pPr>
            <a:r>
              <a:rPr sz="36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4.人际沟通能力</a:t>
            </a:r>
            <a:endParaRPr sz="36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5000"/>
              </a:lnSpc>
            </a:pPr>
            <a:r>
              <a:rPr sz="36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①一切以工作为重，一切以大局为重</a:t>
            </a:r>
            <a:endParaRPr sz="36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5000"/>
              </a:lnSpc>
            </a:pPr>
            <a:r>
              <a:rPr sz="36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②主动进行自我批评，积极沟通，互相尊重</a:t>
            </a:r>
            <a:endParaRPr sz="36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5000"/>
              </a:lnSpc>
            </a:pPr>
            <a:r>
              <a:rPr sz="36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③坚持原则</a:t>
            </a:r>
            <a:endParaRPr sz="36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5000"/>
              </a:lnSpc>
            </a:pPr>
            <a:r>
              <a:rPr sz="36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④依法办事，尽量做好情理兼顾</a:t>
            </a:r>
            <a:endParaRPr sz="36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5000"/>
              </a:lnSpc>
            </a:pPr>
            <a:r>
              <a:rPr sz="36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5.决策能力</a:t>
            </a:r>
            <a:endParaRPr sz="36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5000"/>
              </a:lnSpc>
            </a:pPr>
            <a:r>
              <a:rPr sz="36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6.创新能力</a:t>
            </a:r>
            <a:endParaRPr sz="36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13722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0580" name="文本框 280579"/>
          <p:cNvSpPr txBox="1"/>
          <p:nvPr/>
        </p:nvSpPr>
        <p:spPr>
          <a:xfrm>
            <a:off x="428625" y="477520"/>
            <a:ext cx="8582025" cy="69088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0000"/>
              </a:lnSpc>
            </a:pPr>
            <a:r>
              <a:rPr lang="en-US" altLang="zh-CN" sz="40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en-US" altLang="zh-CN" sz="35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</a:t>
            </a:r>
            <a:r>
              <a:rPr lang="zh-CN" altLang="en-US" sz="35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7.知识技能</a:t>
            </a:r>
            <a:endParaRPr lang="zh-CN" altLang="en-US" sz="35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5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（1）专业知识和技术水平</a:t>
            </a:r>
            <a:endParaRPr lang="zh-CN" altLang="en-US" sz="35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5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（2）工作实践经验</a:t>
            </a:r>
            <a:endParaRPr lang="zh-CN" altLang="en-US" sz="35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5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（3）公文处理水平</a:t>
            </a:r>
            <a:endParaRPr lang="zh-CN" altLang="en-US" sz="35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5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（4）外语水平与办公自动化水平</a:t>
            </a:r>
            <a:endParaRPr lang="zh-CN" altLang="en-US" sz="35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5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8.个性特征</a:t>
            </a:r>
            <a:endParaRPr lang="zh-CN" altLang="en-US" sz="35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5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1.气质风度</a:t>
            </a:r>
            <a:endParaRPr lang="zh-CN" altLang="en-US" sz="35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5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2.情绪稳定</a:t>
            </a:r>
            <a:endParaRPr lang="zh-CN" altLang="en-US" sz="35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5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3.兴趣与爱好</a:t>
            </a:r>
            <a:endParaRPr lang="zh-CN" altLang="en-US" sz="35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5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4.自我认知</a:t>
            </a:r>
            <a:endParaRPr lang="zh-CN" altLang="en-US" sz="35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35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0580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0580">
                                            <p:txEl>
                                              <p:charRg st="0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0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0580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0580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0580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0580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0580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0580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0580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0580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0580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0580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0580">
                                            <p:txEl>
                                              <p:char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0580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0580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>
                                            <p:txEl>
                                              <p:char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0580">
                                            <p:txEl>
                                              <p:char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0580">
                                            <p:txEl>
                                              <p:char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>
                                            <p:txEl>
                                              <p:char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0580">
                                            <p:txEl>
                                              <p:char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0580">
                                            <p:txEl>
                                              <p:char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5954" name="文本框 125953"/>
          <p:cNvSpPr txBox="1"/>
          <p:nvPr/>
        </p:nvSpPr>
        <p:spPr>
          <a:xfrm>
            <a:off x="381000" y="742950"/>
            <a:ext cx="8237855" cy="53721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>
              <a:lnSpc>
                <a:spcPct val="80000"/>
              </a:lnSpc>
              <a:spcBef>
                <a:spcPct val="30000"/>
              </a:spcBef>
            </a:pPr>
            <a:r>
              <a:rPr lang="en-US" altLang="zh-CN" sz="5000" b="1"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3700" b="1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四、面试的种类</a:t>
            </a:r>
            <a:endParaRPr lang="zh-CN" altLang="en-US" sz="3700" b="1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80000"/>
              </a:lnSpc>
              <a:spcBef>
                <a:spcPct val="30000"/>
              </a:spcBef>
            </a:pPr>
            <a:r>
              <a:rPr lang="zh-CN" altLang="en-US" sz="3700" b="1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（一）结构化面试</a:t>
            </a:r>
            <a:endParaRPr lang="zh-CN" altLang="en-US" sz="3700" b="1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  <a:spcBef>
                <a:spcPct val="30000"/>
              </a:spcBef>
            </a:pPr>
            <a:r>
              <a:rPr lang="zh-CN" altLang="en-US" sz="3700" b="1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1.结构化面试是依据预先确定的内容、程序和分值结构进行的面试类型，面试前根据具体职位的需要对人的素质的不同方面进行问题设计，并制定严格的评分标准。</a:t>
            </a:r>
            <a:endParaRPr lang="zh-CN" altLang="en-US" sz="3700" b="1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30000"/>
              </a:spcBef>
            </a:pPr>
            <a:r>
              <a:rPr lang="zh-CN" altLang="en-US" sz="3700" b="1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2.结构化面试特点</a:t>
            </a:r>
            <a:endParaRPr lang="zh-CN" altLang="en-US" sz="3700" b="1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25954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25954">
                                            <p:txEl>
                                              <p:char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25954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25954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文本框 2049"/>
          <p:cNvSpPr txBox="1"/>
          <p:nvPr/>
        </p:nvSpPr>
        <p:spPr>
          <a:xfrm>
            <a:off x="446405" y="767080"/>
            <a:ext cx="8686800" cy="51396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0000"/>
              </a:lnSpc>
              <a:spcBef>
                <a:spcPct val="50000"/>
              </a:spcBef>
            </a:pPr>
            <a:r>
              <a:rPr lang="zh-CN" altLang="en-US" sz="45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3400" b="1" dirty="0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（1）严格按照面试提纲，不能随意更改</a:t>
            </a:r>
            <a:endParaRPr lang="zh-CN" altLang="en-US" sz="3400" b="1" dirty="0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  <a:spcBef>
                <a:spcPct val="30000"/>
              </a:spcBef>
            </a:pPr>
            <a:r>
              <a:rPr lang="zh-CN" altLang="en-US" sz="3400" b="1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（2）题目相同，评价标准相同</a:t>
            </a:r>
            <a:endParaRPr lang="zh-CN" altLang="en-US" sz="3400" b="1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  <a:spcBef>
                <a:spcPct val="30000"/>
              </a:spcBef>
            </a:pPr>
            <a:r>
              <a:rPr lang="zh-CN" altLang="en-US" sz="3400" b="1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（3）不允许针对性追问</a:t>
            </a:r>
            <a:endParaRPr lang="zh-CN" altLang="en-US" sz="3400" b="1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  <a:spcBef>
                <a:spcPct val="30000"/>
              </a:spcBef>
            </a:pPr>
            <a:r>
              <a:rPr lang="zh-CN" altLang="en-US" sz="3400" b="1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（4）考官5-9人。1个监督员，1个计时员，2个计分员，2个引导员，共9-13人左右。</a:t>
            </a:r>
            <a:endParaRPr lang="zh-CN" altLang="en-US" sz="3400" b="1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  <a:spcBef>
                <a:spcPct val="30000"/>
              </a:spcBef>
            </a:pPr>
            <a:r>
              <a:rPr lang="zh-CN" altLang="en-US" sz="3400" b="1">
                <a:solidFill>
                  <a:srgbClr val="00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（5）时间15-30分钟</a:t>
            </a:r>
            <a:endParaRPr lang="zh-CN" altLang="en-US" sz="3400" b="1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sz="3400" b="1">
              <a:solidFill>
                <a:srgbClr val="00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charRg st="1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050">
                                            <p:txEl>
                                              <p:charRg st="1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050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050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050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050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02" name="文本框 102401"/>
          <p:cNvSpPr txBox="1"/>
          <p:nvPr/>
        </p:nvSpPr>
        <p:spPr>
          <a:xfrm>
            <a:off x="512763" y="865188"/>
            <a:ext cx="8351837" cy="5017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25000"/>
              </a:lnSpc>
            </a:pPr>
            <a:r>
              <a:rPr lang="en-US" altLang="zh-CN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（三）情景模拟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 情景模拟面试是指应试者扮演某一角色并进入角色情景中，去处理各种事务及各种问题和矛盾。考官通过观察和记录应试者在情景模拟中所表现出来的行为，测评其素质潜能，或看其是否适应或胜任拟任职位的工作。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5000"/>
              </a:lnSpc>
            </a:pP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>
    <p:push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24" name="文本框 184323"/>
          <p:cNvSpPr txBox="1"/>
          <p:nvPr/>
        </p:nvSpPr>
        <p:spPr>
          <a:xfrm>
            <a:off x="323850" y="908050"/>
            <a:ext cx="8424863" cy="62337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lnSpc>
                <a:spcPct val="125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（四）无领导小组讨论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l">
              <a:lnSpc>
                <a:spcPct val="125000"/>
              </a:lnSpc>
            </a:pPr>
            <a:r>
              <a:rPr lang="zh-CN" altLang="en-US" sz="36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  由几名应试者（6-8人）组成一个临时的工作小组，在不定组长的情况下，讨论一个与工作相关的问题，让他们做出相关决策，来考察应试者的组织能力、辩论能力、语言表达能力、洞察力、说服能力、影响力、沟通能力及体态、神态、手势等。</a:t>
            </a: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5000"/>
              </a:lnSpc>
            </a:pPr>
            <a:endParaRPr lang="zh-CN" altLang="en-US" sz="36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ture">
  <a:themeElements>
    <a:clrScheme name="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D453E"/>
      </a:accent4>
      <a:accent5>
        <a:srgbClr val="E0EBF7"/>
      </a:accent5>
      <a:accent6>
        <a:srgbClr val="E0AD59"/>
      </a:accent6>
      <a:hlink>
        <a:srgbClr val="242416"/>
      </a:hlink>
      <a:folHlink>
        <a:srgbClr val="0C1103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CC"/>
        </a:dk1>
        <a:lt1>
          <a:srgbClr val="687FCA"/>
        </a:lt1>
        <a:dk2>
          <a:srgbClr val="192449"/>
        </a:dk2>
        <a:lt2>
          <a:srgbClr val="66669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CDCAF"/>
        </a:accent4>
        <a:accent5>
          <a:srgbClr val="E0EB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9F9F9F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967DB5"/>
        </a:lt1>
        <a:dk2>
          <a:srgbClr val="192449"/>
        </a:dk2>
        <a:lt2>
          <a:srgbClr val="8061A5"/>
        </a:lt2>
        <a:accent1>
          <a:srgbClr val="D6C9F1"/>
        </a:accent1>
        <a:accent2>
          <a:srgbClr val="FAC164"/>
        </a:accent2>
        <a:accent3>
          <a:srgbClr val="C9C0D6"/>
        </a:accent3>
        <a:accent4>
          <a:srgbClr val="DCDCAF"/>
        </a:accent4>
        <a:accent5>
          <a:srgbClr val="E7E0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1B1B0F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1B1B0F"/>
        </a:hlink>
        <a:folHlink>
          <a:srgbClr val="0C11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F9F9F5"/>
        </a:hlink>
        <a:folHlink>
          <a:srgbClr val="0C11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242416"/>
        </a:hlink>
        <a:folHlink>
          <a:srgbClr val="0C11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0</TotalTime>
  <Words>2450</Words>
  <Application>WPS 演示</Application>
  <PresentationFormat>在屏幕上显示</PresentationFormat>
  <Paragraphs>177</Paragraphs>
  <Slides>23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6" baseType="lpstr">
      <vt:lpstr>Arial</vt:lpstr>
      <vt:lpstr>宋体</vt:lpstr>
      <vt:lpstr>Wingdings</vt:lpstr>
      <vt:lpstr>Times New Roman</vt:lpstr>
      <vt:lpstr>隶书</vt:lpstr>
      <vt:lpstr>华文隶书</vt:lpstr>
      <vt:lpstr>方正舒体</vt:lpstr>
      <vt:lpstr>黑体</vt:lpstr>
      <vt:lpstr>微软雅黑</vt:lpstr>
      <vt:lpstr>Arial Unicode MS</vt:lpstr>
      <vt:lpstr>华文中宋</vt:lpstr>
      <vt:lpstr>华文行楷</vt:lpstr>
      <vt:lpstr>Nature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宜宾学院中文系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党总支</dc:creator>
  <cp:lastModifiedBy>彭贵川</cp:lastModifiedBy>
  <cp:revision>162</cp:revision>
  <dcterms:created xsi:type="dcterms:W3CDTF">2005-10-18T12:14:00Z</dcterms:created>
  <dcterms:modified xsi:type="dcterms:W3CDTF">2018-10-31T16:29:31Z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2052-11.1.0.7881</vt:lpwstr>
  </property>
</Properties>
</file>